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66"/>
  </p:notesMasterIdLst>
  <p:handoutMasterIdLst>
    <p:handoutMasterId r:id="rId67"/>
  </p:handoutMasterIdLst>
  <p:sldIdLst>
    <p:sldId id="265" r:id="rId3"/>
    <p:sldId id="415" r:id="rId4"/>
    <p:sldId id="417" r:id="rId5"/>
    <p:sldId id="416" r:id="rId6"/>
    <p:sldId id="418" r:id="rId7"/>
    <p:sldId id="419" r:id="rId8"/>
    <p:sldId id="420" r:id="rId9"/>
    <p:sldId id="423" r:id="rId10"/>
    <p:sldId id="424" r:id="rId11"/>
    <p:sldId id="425" r:id="rId12"/>
    <p:sldId id="426" r:id="rId13"/>
    <p:sldId id="427" r:id="rId14"/>
    <p:sldId id="429" r:id="rId15"/>
    <p:sldId id="428" r:id="rId16"/>
    <p:sldId id="432" r:id="rId17"/>
    <p:sldId id="430" r:id="rId18"/>
    <p:sldId id="431" r:id="rId19"/>
    <p:sldId id="433" r:id="rId20"/>
    <p:sldId id="434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4" r:id="rId39"/>
    <p:sldId id="453" r:id="rId40"/>
    <p:sldId id="455" r:id="rId41"/>
    <p:sldId id="456" r:id="rId42"/>
    <p:sldId id="457" r:id="rId43"/>
    <p:sldId id="458" r:id="rId44"/>
    <p:sldId id="459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60" r:id="rId56"/>
    <p:sldId id="471" r:id="rId57"/>
    <p:sldId id="473" r:id="rId58"/>
    <p:sldId id="474" r:id="rId59"/>
    <p:sldId id="475" r:id="rId60"/>
    <p:sldId id="472" r:id="rId61"/>
    <p:sldId id="477" r:id="rId62"/>
    <p:sldId id="476" r:id="rId63"/>
    <p:sldId id="478" r:id="rId64"/>
    <p:sldId id="351" r:id="rId6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 autoAdjust="0"/>
    <p:restoredTop sz="94886" autoAdjust="0"/>
  </p:normalViewPr>
  <p:slideViewPr>
    <p:cSldViewPr>
      <p:cViewPr varScale="1">
        <p:scale>
          <a:sx n="87" d="100"/>
          <a:sy n="87" d="100"/>
        </p:scale>
        <p:origin x="-198" y="-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A68453-3B7F-46A8-BF60-11CDF912F0F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84C8C3-3DBE-4DEE-A626-A18DDAF6390E}">
      <dgm:prSet phldrT="[Text]"/>
      <dgm:spPr/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C Instructions</a:t>
          </a:r>
          <a:endParaRPr lang="en-US" dirty="0">
            <a:solidFill>
              <a:schemeClr val="accent2"/>
            </a:solidFill>
          </a:endParaRPr>
        </a:p>
      </dgm:t>
    </dgm:pt>
    <dgm:pt modelId="{8FA846A1-22DE-489A-A9F0-03D99B0D3275}" type="parTrans" cxnId="{9A07B473-DD18-4A86-946F-E56B3FE7F1A5}">
      <dgm:prSet/>
      <dgm:spPr/>
      <dgm:t>
        <a:bodyPr/>
        <a:lstStyle/>
        <a:p>
          <a:endParaRPr lang="en-US"/>
        </a:p>
      </dgm:t>
    </dgm:pt>
    <dgm:pt modelId="{0FD645FF-AB62-450B-9F94-A72DD9609DC3}" type="sibTrans" cxnId="{9A07B473-DD18-4A86-946F-E56B3FE7F1A5}">
      <dgm:prSet/>
      <dgm:spPr/>
      <dgm:t>
        <a:bodyPr/>
        <a:lstStyle/>
        <a:p>
          <a:endParaRPr lang="en-US"/>
        </a:p>
      </dgm:t>
    </dgm:pt>
    <dgm:pt modelId="{FDA77D9E-9E5C-45D2-BA51-70236534B860}">
      <dgm:prSet phldrT="[Text]"/>
      <dgm:spPr/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Problems</a:t>
          </a:r>
          <a:endParaRPr lang="en-US" dirty="0">
            <a:solidFill>
              <a:schemeClr val="accent2"/>
            </a:solidFill>
          </a:endParaRPr>
        </a:p>
      </dgm:t>
    </dgm:pt>
    <dgm:pt modelId="{3DC6217A-B10B-498B-9D65-FAC1C0434110}" type="parTrans" cxnId="{E5B14488-55D5-4DBD-B301-CF1F08A3B1A0}">
      <dgm:prSet/>
      <dgm:spPr/>
      <dgm:t>
        <a:bodyPr/>
        <a:lstStyle/>
        <a:p>
          <a:endParaRPr lang="en-US"/>
        </a:p>
      </dgm:t>
    </dgm:pt>
    <dgm:pt modelId="{DCF58EB2-1B04-49ED-9E36-7C0B18E783F2}" type="sibTrans" cxnId="{E5B14488-55D5-4DBD-B301-CF1F08A3B1A0}">
      <dgm:prSet/>
      <dgm:spPr/>
      <dgm:t>
        <a:bodyPr/>
        <a:lstStyle/>
        <a:p>
          <a:endParaRPr lang="en-US"/>
        </a:p>
      </dgm:t>
    </dgm:pt>
    <dgm:pt modelId="{07EF5962-B64E-4150-949B-16503268E765}">
      <dgm:prSet phldrT="[Text]"/>
      <dgm:spPr/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Algorithms</a:t>
          </a:r>
          <a:endParaRPr lang="en-US" dirty="0">
            <a:solidFill>
              <a:schemeClr val="accent2"/>
            </a:solidFill>
          </a:endParaRPr>
        </a:p>
      </dgm:t>
    </dgm:pt>
    <dgm:pt modelId="{F6B0BC19-3ED9-43F7-92A1-DDF95200A9DE}" type="parTrans" cxnId="{518B43DA-630E-4B28-83DC-F1B0D70D5867}">
      <dgm:prSet/>
      <dgm:spPr/>
      <dgm:t>
        <a:bodyPr/>
        <a:lstStyle/>
        <a:p>
          <a:endParaRPr lang="en-US"/>
        </a:p>
      </dgm:t>
    </dgm:pt>
    <dgm:pt modelId="{CC601F02-1C77-443F-83ED-CEB58760447C}" type="sibTrans" cxnId="{518B43DA-630E-4B28-83DC-F1B0D70D5867}">
      <dgm:prSet/>
      <dgm:spPr/>
      <dgm:t>
        <a:bodyPr/>
        <a:lstStyle/>
        <a:p>
          <a:endParaRPr lang="en-US"/>
        </a:p>
      </dgm:t>
    </dgm:pt>
    <dgm:pt modelId="{6C7881CF-C6F2-4864-A925-9FF4506C50DC}">
      <dgm:prSet phldrT="[Text]"/>
      <dgm:spPr/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Language (Program</a:t>
          </a:r>
          <a:r>
            <a:rPr lang="en-US" dirty="0" smtClean="0"/>
            <a:t>)</a:t>
          </a:r>
          <a:endParaRPr lang="en-US" dirty="0"/>
        </a:p>
      </dgm:t>
    </dgm:pt>
    <dgm:pt modelId="{E397463E-1285-4435-82AE-DC479F864224}" type="parTrans" cxnId="{3491EB2A-15E3-4D48-A5DE-F433938B0DD4}">
      <dgm:prSet/>
      <dgm:spPr/>
      <dgm:t>
        <a:bodyPr/>
        <a:lstStyle/>
        <a:p>
          <a:endParaRPr lang="en-US"/>
        </a:p>
      </dgm:t>
    </dgm:pt>
    <dgm:pt modelId="{99DF6649-A458-4A11-A134-B569074B3403}" type="sibTrans" cxnId="{3491EB2A-15E3-4D48-A5DE-F433938B0DD4}">
      <dgm:prSet/>
      <dgm:spPr/>
      <dgm:t>
        <a:bodyPr/>
        <a:lstStyle/>
        <a:p>
          <a:endParaRPr lang="en-US"/>
        </a:p>
      </dgm:t>
    </dgm:pt>
    <dgm:pt modelId="{105CA4A7-3794-4460-9DFA-471F85E1791E}" type="pres">
      <dgm:prSet presAssocID="{15A68453-3B7F-46A8-BF60-11CDF912F0F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45CF73-DC1D-43F3-BE8A-931ABD577298}" type="pres">
      <dgm:prSet presAssocID="{B784C8C3-3DBE-4DEE-A626-A18DDAF6390E}" presName="thickLine" presStyleLbl="alignNode1" presStyleIdx="0" presStyleCnt="1"/>
      <dgm:spPr/>
    </dgm:pt>
    <dgm:pt modelId="{54092521-AC4A-4A23-95A3-1E2D60C44DB5}" type="pres">
      <dgm:prSet presAssocID="{B784C8C3-3DBE-4DEE-A626-A18DDAF6390E}" presName="horz1" presStyleCnt="0"/>
      <dgm:spPr/>
    </dgm:pt>
    <dgm:pt modelId="{F3769503-25A9-4074-BE41-E07AC417E61D}" type="pres">
      <dgm:prSet presAssocID="{B784C8C3-3DBE-4DEE-A626-A18DDAF6390E}" presName="tx1" presStyleLbl="revTx" presStyleIdx="0" presStyleCnt="4"/>
      <dgm:spPr/>
      <dgm:t>
        <a:bodyPr/>
        <a:lstStyle/>
        <a:p>
          <a:endParaRPr lang="en-US"/>
        </a:p>
      </dgm:t>
    </dgm:pt>
    <dgm:pt modelId="{4C439ED6-F8C2-4E6C-8CE6-562260E13462}" type="pres">
      <dgm:prSet presAssocID="{B784C8C3-3DBE-4DEE-A626-A18DDAF6390E}" presName="vert1" presStyleCnt="0"/>
      <dgm:spPr/>
    </dgm:pt>
    <dgm:pt modelId="{92CD6E88-ECDC-4F2A-8896-2B05B58DAA91}" type="pres">
      <dgm:prSet presAssocID="{FDA77D9E-9E5C-45D2-BA51-70236534B860}" presName="vertSpace2a" presStyleCnt="0"/>
      <dgm:spPr/>
    </dgm:pt>
    <dgm:pt modelId="{C04D425A-FACB-4399-8187-E4C9FA558AC1}" type="pres">
      <dgm:prSet presAssocID="{FDA77D9E-9E5C-45D2-BA51-70236534B860}" presName="horz2" presStyleCnt="0"/>
      <dgm:spPr/>
    </dgm:pt>
    <dgm:pt modelId="{38E7EEF4-8C79-4EFE-89B8-06C72973BCF8}" type="pres">
      <dgm:prSet presAssocID="{FDA77D9E-9E5C-45D2-BA51-70236534B860}" presName="horzSpace2" presStyleCnt="0"/>
      <dgm:spPr/>
    </dgm:pt>
    <dgm:pt modelId="{8C542246-3FC2-45B5-880F-627CDF950D36}" type="pres">
      <dgm:prSet presAssocID="{FDA77D9E-9E5C-45D2-BA51-70236534B860}" presName="tx2" presStyleLbl="revTx" presStyleIdx="1" presStyleCnt="4"/>
      <dgm:spPr/>
      <dgm:t>
        <a:bodyPr/>
        <a:lstStyle/>
        <a:p>
          <a:endParaRPr lang="en-US"/>
        </a:p>
      </dgm:t>
    </dgm:pt>
    <dgm:pt modelId="{A5BC307D-B79F-4971-9136-0C54B35B6287}" type="pres">
      <dgm:prSet presAssocID="{FDA77D9E-9E5C-45D2-BA51-70236534B860}" presName="vert2" presStyleCnt="0"/>
      <dgm:spPr/>
    </dgm:pt>
    <dgm:pt modelId="{4719FBC8-E2DE-41DE-9A27-526682E25F7D}" type="pres">
      <dgm:prSet presAssocID="{FDA77D9E-9E5C-45D2-BA51-70236534B860}" presName="thinLine2b" presStyleLbl="callout" presStyleIdx="0" presStyleCnt="3"/>
      <dgm:spPr/>
    </dgm:pt>
    <dgm:pt modelId="{4B28B8DE-CCDB-475F-B18F-BBAE448E424E}" type="pres">
      <dgm:prSet presAssocID="{FDA77D9E-9E5C-45D2-BA51-70236534B860}" presName="vertSpace2b" presStyleCnt="0"/>
      <dgm:spPr/>
    </dgm:pt>
    <dgm:pt modelId="{02BF8F33-6DE9-4AE6-8100-4A121DE61C6F}" type="pres">
      <dgm:prSet presAssocID="{07EF5962-B64E-4150-949B-16503268E765}" presName="horz2" presStyleCnt="0"/>
      <dgm:spPr/>
    </dgm:pt>
    <dgm:pt modelId="{17081DB8-7739-48D2-9386-34D6E33A4026}" type="pres">
      <dgm:prSet presAssocID="{07EF5962-B64E-4150-949B-16503268E765}" presName="horzSpace2" presStyleCnt="0"/>
      <dgm:spPr/>
    </dgm:pt>
    <dgm:pt modelId="{95EBC53D-8B7F-4448-9130-67BDA4D71C20}" type="pres">
      <dgm:prSet presAssocID="{07EF5962-B64E-4150-949B-16503268E765}" presName="tx2" presStyleLbl="revTx" presStyleIdx="2" presStyleCnt="4"/>
      <dgm:spPr/>
      <dgm:t>
        <a:bodyPr/>
        <a:lstStyle/>
        <a:p>
          <a:endParaRPr lang="en-US"/>
        </a:p>
      </dgm:t>
    </dgm:pt>
    <dgm:pt modelId="{11AC6525-3D5F-4D52-AD53-7EA104AB6F89}" type="pres">
      <dgm:prSet presAssocID="{07EF5962-B64E-4150-949B-16503268E765}" presName="vert2" presStyleCnt="0"/>
      <dgm:spPr/>
    </dgm:pt>
    <dgm:pt modelId="{60AFD914-3766-430E-AE19-E4BF7C105A72}" type="pres">
      <dgm:prSet presAssocID="{07EF5962-B64E-4150-949B-16503268E765}" presName="thinLine2b" presStyleLbl="callout" presStyleIdx="1" presStyleCnt="3"/>
      <dgm:spPr/>
    </dgm:pt>
    <dgm:pt modelId="{B530A477-B832-4E41-8D1F-51071710C4E0}" type="pres">
      <dgm:prSet presAssocID="{07EF5962-B64E-4150-949B-16503268E765}" presName="vertSpace2b" presStyleCnt="0"/>
      <dgm:spPr/>
    </dgm:pt>
    <dgm:pt modelId="{668080C7-1363-4183-90B9-4206AB29BDD5}" type="pres">
      <dgm:prSet presAssocID="{6C7881CF-C6F2-4864-A925-9FF4506C50DC}" presName="horz2" presStyleCnt="0"/>
      <dgm:spPr/>
    </dgm:pt>
    <dgm:pt modelId="{CA5F73EE-DA0E-483A-BBD7-F21A8A296931}" type="pres">
      <dgm:prSet presAssocID="{6C7881CF-C6F2-4864-A925-9FF4506C50DC}" presName="horzSpace2" presStyleCnt="0"/>
      <dgm:spPr/>
    </dgm:pt>
    <dgm:pt modelId="{C63095B9-26CE-48DE-863C-F6B7DEFBD5A8}" type="pres">
      <dgm:prSet presAssocID="{6C7881CF-C6F2-4864-A925-9FF4506C50DC}" presName="tx2" presStyleLbl="revTx" presStyleIdx="3" presStyleCnt="4"/>
      <dgm:spPr/>
      <dgm:t>
        <a:bodyPr/>
        <a:lstStyle/>
        <a:p>
          <a:endParaRPr lang="en-US"/>
        </a:p>
      </dgm:t>
    </dgm:pt>
    <dgm:pt modelId="{7D0C2297-84A2-45CF-BEBB-DDF3C699DEC6}" type="pres">
      <dgm:prSet presAssocID="{6C7881CF-C6F2-4864-A925-9FF4506C50DC}" presName="vert2" presStyleCnt="0"/>
      <dgm:spPr/>
    </dgm:pt>
    <dgm:pt modelId="{1E72CA78-4314-4095-BA02-0A6A20BDCD74}" type="pres">
      <dgm:prSet presAssocID="{6C7881CF-C6F2-4864-A925-9FF4506C50DC}" presName="thinLine2b" presStyleLbl="callout" presStyleIdx="2" presStyleCnt="3"/>
      <dgm:spPr/>
    </dgm:pt>
    <dgm:pt modelId="{10B85FB3-8F97-4963-A964-7A53072ADFD3}" type="pres">
      <dgm:prSet presAssocID="{6C7881CF-C6F2-4864-A925-9FF4506C50DC}" presName="vertSpace2b" presStyleCnt="0"/>
      <dgm:spPr/>
    </dgm:pt>
  </dgm:ptLst>
  <dgm:cxnLst>
    <dgm:cxn modelId="{D4CE3EB7-E113-41AB-B4E9-C6D07E5BD3EF}" type="presOf" srcId="{B784C8C3-3DBE-4DEE-A626-A18DDAF6390E}" destId="{F3769503-25A9-4074-BE41-E07AC417E61D}" srcOrd="0" destOrd="0" presId="urn:microsoft.com/office/officeart/2008/layout/LinedList"/>
    <dgm:cxn modelId="{9A07B473-DD18-4A86-946F-E56B3FE7F1A5}" srcId="{15A68453-3B7F-46A8-BF60-11CDF912F0F9}" destId="{B784C8C3-3DBE-4DEE-A626-A18DDAF6390E}" srcOrd="0" destOrd="0" parTransId="{8FA846A1-22DE-489A-A9F0-03D99B0D3275}" sibTransId="{0FD645FF-AB62-450B-9F94-A72DD9609DC3}"/>
    <dgm:cxn modelId="{7D59F654-18CD-460C-9C2D-15FD11DCBE89}" type="presOf" srcId="{15A68453-3B7F-46A8-BF60-11CDF912F0F9}" destId="{105CA4A7-3794-4460-9DFA-471F85E1791E}" srcOrd="0" destOrd="0" presId="urn:microsoft.com/office/officeart/2008/layout/LinedList"/>
    <dgm:cxn modelId="{6F44E849-ABF2-4A92-9DCC-D068343DCAF5}" type="presOf" srcId="{07EF5962-B64E-4150-949B-16503268E765}" destId="{95EBC53D-8B7F-4448-9130-67BDA4D71C20}" srcOrd="0" destOrd="0" presId="urn:microsoft.com/office/officeart/2008/layout/LinedList"/>
    <dgm:cxn modelId="{30E41104-78E8-4A9C-BFD9-6413C914A90D}" type="presOf" srcId="{FDA77D9E-9E5C-45D2-BA51-70236534B860}" destId="{8C542246-3FC2-45B5-880F-627CDF950D36}" srcOrd="0" destOrd="0" presId="urn:microsoft.com/office/officeart/2008/layout/LinedList"/>
    <dgm:cxn modelId="{518B43DA-630E-4B28-83DC-F1B0D70D5867}" srcId="{B784C8C3-3DBE-4DEE-A626-A18DDAF6390E}" destId="{07EF5962-B64E-4150-949B-16503268E765}" srcOrd="1" destOrd="0" parTransId="{F6B0BC19-3ED9-43F7-92A1-DDF95200A9DE}" sibTransId="{CC601F02-1C77-443F-83ED-CEB58760447C}"/>
    <dgm:cxn modelId="{04740BBA-B667-4B38-802C-2A012A354718}" type="presOf" srcId="{6C7881CF-C6F2-4864-A925-9FF4506C50DC}" destId="{C63095B9-26CE-48DE-863C-F6B7DEFBD5A8}" srcOrd="0" destOrd="0" presId="urn:microsoft.com/office/officeart/2008/layout/LinedList"/>
    <dgm:cxn modelId="{3491EB2A-15E3-4D48-A5DE-F433938B0DD4}" srcId="{B784C8C3-3DBE-4DEE-A626-A18DDAF6390E}" destId="{6C7881CF-C6F2-4864-A925-9FF4506C50DC}" srcOrd="2" destOrd="0" parTransId="{E397463E-1285-4435-82AE-DC479F864224}" sibTransId="{99DF6649-A458-4A11-A134-B569074B3403}"/>
    <dgm:cxn modelId="{E5B14488-55D5-4DBD-B301-CF1F08A3B1A0}" srcId="{B784C8C3-3DBE-4DEE-A626-A18DDAF6390E}" destId="{FDA77D9E-9E5C-45D2-BA51-70236534B860}" srcOrd="0" destOrd="0" parTransId="{3DC6217A-B10B-498B-9D65-FAC1C0434110}" sibTransId="{DCF58EB2-1B04-49ED-9E36-7C0B18E783F2}"/>
    <dgm:cxn modelId="{9F35FC97-96FE-46F0-9B56-38B0BF025B4B}" type="presParOf" srcId="{105CA4A7-3794-4460-9DFA-471F85E1791E}" destId="{D945CF73-DC1D-43F3-BE8A-931ABD577298}" srcOrd="0" destOrd="0" presId="urn:microsoft.com/office/officeart/2008/layout/LinedList"/>
    <dgm:cxn modelId="{CB5FC0D4-7077-4C70-BF96-352740011929}" type="presParOf" srcId="{105CA4A7-3794-4460-9DFA-471F85E1791E}" destId="{54092521-AC4A-4A23-95A3-1E2D60C44DB5}" srcOrd="1" destOrd="0" presId="urn:microsoft.com/office/officeart/2008/layout/LinedList"/>
    <dgm:cxn modelId="{1DE6F1E2-9470-4DAF-BE3E-1BB6BC440AD2}" type="presParOf" srcId="{54092521-AC4A-4A23-95A3-1E2D60C44DB5}" destId="{F3769503-25A9-4074-BE41-E07AC417E61D}" srcOrd="0" destOrd="0" presId="urn:microsoft.com/office/officeart/2008/layout/LinedList"/>
    <dgm:cxn modelId="{15298303-9913-451D-9A68-6C7E164F1364}" type="presParOf" srcId="{54092521-AC4A-4A23-95A3-1E2D60C44DB5}" destId="{4C439ED6-F8C2-4E6C-8CE6-562260E13462}" srcOrd="1" destOrd="0" presId="urn:microsoft.com/office/officeart/2008/layout/LinedList"/>
    <dgm:cxn modelId="{0153C8E9-45CD-4170-AB69-1E41BCFB2C6A}" type="presParOf" srcId="{4C439ED6-F8C2-4E6C-8CE6-562260E13462}" destId="{92CD6E88-ECDC-4F2A-8896-2B05B58DAA91}" srcOrd="0" destOrd="0" presId="urn:microsoft.com/office/officeart/2008/layout/LinedList"/>
    <dgm:cxn modelId="{BDB7696B-9FAB-43D5-8F05-5944B2EDBF5D}" type="presParOf" srcId="{4C439ED6-F8C2-4E6C-8CE6-562260E13462}" destId="{C04D425A-FACB-4399-8187-E4C9FA558AC1}" srcOrd="1" destOrd="0" presId="urn:microsoft.com/office/officeart/2008/layout/LinedList"/>
    <dgm:cxn modelId="{09DB5EC4-1612-4DA1-A701-FE33784B4943}" type="presParOf" srcId="{C04D425A-FACB-4399-8187-E4C9FA558AC1}" destId="{38E7EEF4-8C79-4EFE-89B8-06C72973BCF8}" srcOrd="0" destOrd="0" presId="urn:microsoft.com/office/officeart/2008/layout/LinedList"/>
    <dgm:cxn modelId="{48CEAC23-47D6-493B-A0ED-5003BAA177FC}" type="presParOf" srcId="{C04D425A-FACB-4399-8187-E4C9FA558AC1}" destId="{8C542246-3FC2-45B5-880F-627CDF950D36}" srcOrd="1" destOrd="0" presId="urn:microsoft.com/office/officeart/2008/layout/LinedList"/>
    <dgm:cxn modelId="{6350CCF6-B34A-42DB-9B5B-121C28C6D1E5}" type="presParOf" srcId="{C04D425A-FACB-4399-8187-E4C9FA558AC1}" destId="{A5BC307D-B79F-4971-9136-0C54B35B6287}" srcOrd="2" destOrd="0" presId="urn:microsoft.com/office/officeart/2008/layout/LinedList"/>
    <dgm:cxn modelId="{B9F001F1-43A8-4953-BE97-F5E52AD73476}" type="presParOf" srcId="{4C439ED6-F8C2-4E6C-8CE6-562260E13462}" destId="{4719FBC8-E2DE-41DE-9A27-526682E25F7D}" srcOrd="2" destOrd="0" presId="urn:microsoft.com/office/officeart/2008/layout/LinedList"/>
    <dgm:cxn modelId="{2437924B-E6E7-4AF4-9B76-E6791D1DA414}" type="presParOf" srcId="{4C439ED6-F8C2-4E6C-8CE6-562260E13462}" destId="{4B28B8DE-CCDB-475F-B18F-BBAE448E424E}" srcOrd="3" destOrd="0" presId="urn:microsoft.com/office/officeart/2008/layout/LinedList"/>
    <dgm:cxn modelId="{945638D5-F685-49D1-B6CE-89EBF9B33B9F}" type="presParOf" srcId="{4C439ED6-F8C2-4E6C-8CE6-562260E13462}" destId="{02BF8F33-6DE9-4AE6-8100-4A121DE61C6F}" srcOrd="4" destOrd="0" presId="urn:microsoft.com/office/officeart/2008/layout/LinedList"/>
    <dgm:cxn modelId="{9865F1D5-474A-4E73-B4DD-025E1FF8512D}" type="presParOf" srcId="{02BF8F33-6DE9-4AE6-8100-4A121DE61C6F}" destId="{17081DB8-7739-48D2-9386-34D6E33A4026}" srcOrd="0" destOrd="0" presId="urn:microsoft.com/office/officeart/2008/layout/LinedList"/>
    <dgm:cxn modelId="{7AD6A2D4-3F2F-42A4-92ED-51139E928D54}" type="presParOf" srcId="{02BF8F33-6DE9-4AE6-8100-4A121DE61C6F}" destId="{95EBC53D-8B7F-4448-9130-67BDA4D71C20}" srcOrd="1" destOrd="0" presId="urn:microsoft.com/office/officeart/2008/layout/LinedList"/>
    <dgm:cxn modelId="{D6ABC600-3A4C-4384-9DBC-A340624DA394}" type="presParOf" srcId="{02BF8F33-6DE9-4AE6-8100-4A121DE61C6F}" destId="{11AC6525-3D5F-4D52-AD53-7EA104AB6F89}" srcOrd="2" destOrd="0" presId="urn:microsoft.com/office/officeart/2008/layout/LinedList"/>
    <dgm:cxn modelId="{1AAEE9CF-8E3D-459A-A743-99D0BD12A4E7}" type="presParOf" srcId="{4C439ED6-F8C2-4E6C-8CE6-562260E13462}" destId="{60AFD914-3766-430E-AE19-E4BF7C105A72}" srcOrd="5" destOrd="0" presId="urn:microsoft.com/office/officeart/2008/layout/LinedList"/>
    <dgm:cxn modelId="{ABC825A0-31F9-42AC-B8D9-162956C49B84}" type="presParOf" srcId="{4C439ED6-F8C2-4E6C-8CE6-562260E13462}" destId="{B530A477-B832-4E41-8D1F-51071710C4E0}" srcOrd="6" destOrd="0" presId="urn:microsoft.com/office/officeart/2008/layout/LinedList"/>
    <dgm:cxn modelId="{2257BB65-101F-4852-95A3-891C2A6DB5D0}" type="presParOf" srcId="{4C439ED6-F8C2-4E6C-8CE6-562260E13462}" destId="{668080C7-1363-4183-90B9-4206AB29BDD5}" srcOrd="7" destOrd="0" presId="urn:microsoft.com/office/officeart/2008/layout/LinedList"/>
    <dgm:cxn modelId="{A5A48A4B-A6F5-4388-9A3C-5FF8A47D741D}" type="presParOf" srcId="{668080C7-1363-4183-90B9-4206AB29BDD5}" destId="{CA5F73EE-DA0E-483A-BBD7-F21A8A296931}" srcOrd="0" destOrd="0" presId="urn:microsoft.com/office/officeart/2008/layout/LinedList"/>
    <dgm:cxn modelId="{B9DCBB10-7741-465F-A025-639991F70C2D}" type="presParOf" srcId="{668080C7-1363-4183-90B9-4206AB29BDD5}" destId="{C63095B9-26CE-48DE-863C-F6B7DEFBD5A8}" srcOrd="1" destOrd="0" presId="urn:microsoft.com/office/officeart/2008/layout/LinedList"/>
    <dgm:cxn modelId="{31026264-56D7-4CDF-907E-DE1D9CA08C10}" type="presParOf" srcId="{668080C7-1363-4183-90B9-4206AB29BDD5}" destId="{7D0C2297-84A2-45CF-BEBB-DDF3C699DEC6}" srcOrd="2" destOrd="0" presId="urn:microsoft.com/office/officeart/2008/layout/LinedList"/>
    <dgm:cxn modelId="{C9FFECBF-965D-4B91-A136-C8CCB84E7394}" type="presParOf" srcId="{4C439ED6-F8C2-4E6C-8CE6-562260E13462}" destId="{1E72CA78-4314-4095-BA02-0A6A20BDCD74}" srcOrd="8" destOrd="0" presId="urn:microsoft.com/office/officeart/2008/layout/LinedList"/>
    <dgm:cxn modelId="{9EA95814-5475-4314-B668-EB53DF660E5C}" type="presParOf" srcId="{4C439ED6-F8C2-4E6C-8CE6-562260E13462}" destId="{10B85FB3-8F97-4963-A964-7A53072ADFD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A68453-3B7F-46A8-BF60-11CDF912F0F9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784C8C3-3DBE-4DEE-A626-A18DDAF6390E}">
      <dgm:prSet phldrT="[Text]"/>
      <dgm:spPr/>
      <dgm:t>
        <a:bodyPr/>
        <a:lstStyle/>
        <a:p>
          <a:r>
            <a:rPr lang="en-US" dirty="0" smtClean="0">
              <a:solidFill>
                <a:schemeClr val="accent4">
                  <a:lumMod val="75000"/>
                </a:schemeClr>
              </a:solidFill>
            </a:rPr>
            <a:t>Machine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8FA846A1-22DE-489A-A9F0-03D99B0D3275}" type="parTrans" cxnId="{9A07B473-DD18-4A86-946F-E56B3FE7F1A5}">
      <dgm:prSet/>
      <dgm:spPr/>
      <dgm:t>
        <a:bodyPr/>
        <a:lstStyle/>
        <a:p>
          <a:endParaRPr lang="en-US"/>
        </a:p>
      </dgm:t>
    </dgm:pt>
    <dgm:pt modelId="{0FD645FF-AB62-450B-9F94-A72DD9609DC3}" type="sibTrans" cxnId="{9A07B473-DD18-4A86-946F-E56B3FE7F1A5}">
      <dgm:prSet/>
      <dgm:spPr/>
      <dgm:t>
        <a:bodyPr/>
        <a:lstStyle/>
        <a:p>
          <a:endParaRPr lang="en-US"/>
        </a:p>
      </dgm:t>
    </dgm:pt>
    <dgm:pt modelId="{FDA77D9E-9E5C-45D2-BA51-70236534B860}">
      <dgm:prSet phldrT="[Text]"/>
      <dgm:spPr/>
      <dgm:t>
        <a:bodyPr/>
        <a:lstStyle/>
        <a:p>
          <a:r>
            <a:rPr lang="en-US" dirty="0" smtClean="0">
              <a:solidFill>
                <a:schemeClr val="accent4">
                  <a:lumMod val="75000"/>
                </a:schemeClr>
              </a:solidFill>
            </a:rPr>
            <a:t>Microarchitecture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3DC6217A-B10B-498B-9D65-FAC1C0434110}" type="parTrans" cxnId="{E5B14488-55D5-4DBD-B301-CF1F08A3B1A0}">
      <dgm:prSet/>
      <dgm:spPr/>
      <dgm:t>
        <a:bodyPr/>
        <a:lstStyle/>
        <a:p>
          <a:endParaRPr lang="en-US"/>
        </a:p>
      </dgm:t>
    </dgm:pt>
    <dgm:pt modelId="{DCF58EB2-1B04-49ED-9E36-7C0B18E783F2}" type="sibTrans" cxnId="{E5B14488-55D5-4DBD-B301-CF1F08A3B1A0}">
      <dgm:prSet/>
      <dgm:spPr/>
      <dgm:t>
        <a:bodyPr/>
        <a:lstStyle/>
        <a:p>
          <a:endParaRPr lang="en-US"/>
        </a:p>
      </dgm:t>
    </dgm:pt>
    <dgm:pt modelId="{07EF5962-B64E-4150-949B-16503268E765}">
      <dgm:prSet phldrT="[Text]"/>
      <dgm:spPr/>
      <dgm:t>
        <a:bodyPr/>
        <a:lstStyle/>
        <a:p>
          <a:r>
            <a:rPr lang="en-US" smtClean="0">
              <a:solidFill>
                <a:schemeClr val="accent4">
                  <a:lumMod val="75000"/>
                </a:schemeClr>
              </a:solidFill>
            </a:rPr>
            <a:t>Circuits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F6B0BC19-3ED9-43F7-92A1-DDF95200A9DE}" type="parTrans" cxnId="{518B43DA-630E-4B28-83DC-F1B0D70D5867}">
      <dgm:prSet/>
      <dgm:spPr/>
      <dgm:t>
        <a:bodyPr/>
        <a:lstStyle/>
        <a:p>
          <a:endParaRPr lang="en-US"/>
        </a:p>
      </dgm:t>
    </dgm:pt>
    <dgm:pt modelId="{CC601F02-1C77-443F-83ED-CEB58760447C}" type="sibTrans" cxnId="{518B43DA-630E-4B28-83DC-F1B0D70D5867}">
      <dgm:prSet/>
      <dgm:spPr/>
      <dgm:t>
        <a:bodyPr/>
        <a:lstStyle/>
        <a:p>
          <a:endParaRPr lang="en-US"/>
        </a:p>
      </dgm:t>
    </dgm:pt>
    <dgm:pt modelId="{6C7881CF-C6F2-4864-A925-9FF4506C50DC}">
      <dgm:prSet phldrT="[Text]"/>
      <dgm:spPr/>
      <dgm:t>
        <a:bodyPr/>
        <a:lstStyle/>
        <a:p>
          <a:r>
            <a:rPr lang="en-US" dirty="0" smtClean="0">
              <a:solidFill>
                <a:schemeClr val="accent4">
                  <a:lumMod val="75000"/>
                </a:schemeClr>
              </a:solidFill>
            </a:rPr>
            <a:t>Devices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E397463E-1285-4435-82AE-DC479F864224}" type="parTrans" cxnId="{3491EB2A-15E3-4D48-A5DE-F433938B0DD4}">
      <dgm:prSet/>
      <dgm:spPr/>
      <dgm:t>
        <a:bodyPr/>
        <a:lstStyle/>
        <a:p>
          <a:endParaRPr lang="en-US"/>
        </a:p>
      </dgm:t>
    </dgm:pt>
    <dgm:pt modelId="{99DF6649-A458-4A11-A134-B569074B3403}" type="sibTrans" cxnId="{3491EB2A-15E3-4D48-A5DE-F433938B0DD4}">
      <dgm:prSet/>
      <dgm:spPr/>
      <dgm:t>
        <a:bodyPr/>
        <a:lstStyle/>
        <a:p>
          <a:endParaRPr lang="en-US"/>
        </a:p>
      </dgm:t>
    </dgm:pt>
    <dgm:pt modelId="{105CA4A7-3794-4460-9DFA-471F85E1791E}" type="pres">
      <dgm:prSet presAssocID="{15A68453-3B7F-46A8-BF60-11CDF912F0F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45CF73-DC1D-43F3-BE8A-931ABD577298}" type="pres">
      <dgm:prSet presAssocID="{B784C8C3-3DBE-4DEE-A626-A18DDAF6390E}" presName="thickLine" presStyleLbl="alignNode1" presStyleIdx="0" presStyleCnt="1"/>
      <dgm:spPr/>
    </dgm:pt>
    <dgm:pt modelId="{54092521-AC4A-4A23-95A3-1E2D60C44DB5}" type="pres">
      <dgm:prSet presAssocID="{B784C8C3-3DBE-4DEE-A626-A18DDAF6390E}" presName="horz1" presStyleCnt="0"/>
      <dgm:spPr/>
    </dgm:pt>
    <dgm:pt modelId="{F3769503-25A9-4074-BE41-E07AC417E61D}" type="pres">
      <dgm:prSet presAssocID="{B784C8C3-3DBE-4DEE-A626-A18DDAF6390E}" presName="tx1" presStyleLbl="revTx" presStyleIdx="0" presStyleCnt="4"/>
      <dgm:spPr/>
      <dgm:t>
        <a:bodyPr/>
        <a:lstStyle/>
        <a:p>
          <a:endParaRPr lang="en-US"/>
        </a:p>
      </dgm:t>
    </dgm:pt>
    <dgm:pt modelId="{4C439ED6-F8C2-4E6C-8CE6-562260E13462}" type="pres">
      <dgm:prSet presAssocID="{B784C8C3-3DBE-4DEE-A626-A18DDAF6390E}" presName="vert1" presStyleCnt="0"/>
      <dgm:spPr/>
    </dgm:pt>
    <dgm:pt modelId="{92CD6E88-ECDC-4F2A-8896-2B05B58DAA91}" type="pres">
      <dgm:prSet presAssocID="{FDA77D9E-9E5C-45D2-BA51-70236534B860}" presName="vertSpace2a" presStyleCnt="0"/>
      <dgm:spPr/>
    </dgm:pt>
    <dgm:pt modelId="{C04D425A-FACB-4399-8187-E4C9FA558AC1}" type="pres">
      <dgm:prSet presAssocID="{FDA77D9E-9E5C-45D2-BA51-70236534B860}" presName="horz2" presStyleCnt="0"/>
      <dgm:spPr/>
    </dgm:pt>
    <dgm:pt modelId="{38E7EEF4-8C79-4EFE-89B8-06C72973BCF8}" type="pres">
      <dgm:prSet presAssocID="{FDA77D9E-9E5C-45D2-BA51-70236534B860}" presName="horzSpace2" presStyleCnt="0"/>
      <dgm:spPr/>
    </dgm:pt>
    <dgm:pt modelId="{8C542246-3FC2-45B5-880F-627CDF950D36}" type="pres">
      <dgm:prSet presAssocID="{FDA77D9E-9E5C-45D2-BA51-70236534B860}" presName="tx2" presStyleLbl="revTx" presStyleIdx="1" presStyleCnt="4"/>
      <dgm:spPr/>
      <dgm:t>
        <a:bodyPr/>
        <a:lstStyle/>
        <a:p>
          <a:endParaRPr lang="en-US"/>
        </a:p>
      </dgm:t>
    </dgm:pt>
    <dgm:pt modelId="{A5BC307D-B79F-4971-9136-0C54B35B6287}" type="pres">
      <dgm:prSet presAssocID="{FDA77D9E-9E5C-45D2-BA51-70236534B860}" presName="vert2" presStyleCnt="0"/>
      <dgm:spPr/>
    </dgm:pt>
    <dgm:pt modelId="{4719FBC8-E2DE-41DE-9A27-526682E25F7D}" type="pres">
      <dgm:prSet presAssocID="{FDA77D9E-9E5C-45D2-BA51-70236534B860}" presName="thinLine2b" presStyleLbl="callout" presStyleIdx="0" presStyleCnt="3"/>
      <dgm:spPr/>
    </dgm:pt>
    <dgm:pt modelId="{4B28B8DE-CCDB-475F-B18F-BBAE448E424E}" type="pres">
      <dgm:prSet presAssocID="{FDA77D9E-9E5C-45D2-BA51-70236534B860}" presName="vertSpace2b" presStyleCnt="0"/>
      <dgm:spPr/>
    </dgm:pt>
    <dgm:pt modelId="{02BF8F33-6DE9-4AE6-8100-4A121DE61C6F}" type="pres">
      <dgm:prSet presAssocID="{07EF5962-B64E-4150-949B-16503268E765}" presName="horz2" presStyleCnt="0"/>
      <dgm:spPr/>
    </dgm:pt>
    <dgm:pt modelId="{17081DB8-7739-48D2-9386-34D6E33A4026}" type="pres">
      <dgm:prSet presAssocID="{07EF5962-B64E-4150-949B-16503268E765}" presName="horzSpace2" presStyleCnt="0"/>
      <dgm:spPr/>
    </dgm:pt>
    <dgm:pt modelId="{95EBC53D-8B7F-4448-9130-67BDA4D71C20}" type="pres">
      <dgm:prSet presAssocID="{07EF5962-B64E-4150-949B-16503268E765}" presName="tx2" presStyleLbl="revTx" presStyleIdx="2" presStyleCnt="4"/>
      <dgm:spPr/>
      <dgm:t>
        <a:bodyPr/>
        <a:lstStyle/>
        <a:p>
          <a:endParaRPr lang="en-US"/>
        </a:p>
      </dgm:t>
    </dgm:pt>
    <dgm:pt modelId="{11AC6525-3D5F-4D52-AD53-7EA104AB6F89}" type="pres">
      <dgm:prSet presAssocID="{07EF5962-B64E-4150-949B-16503268E765}" presName="vert2" presStyleCnt="0"/>
      <dgm:spPr/>
    </dgm:pt>
    <dgm:pt modelId="{60AFD914-3766-430E-AE19-E4BF7C105A72}" type="pres">
      <dgm:prSet presAssocID="{07EF5962-B64E-4150-949B-16503268E765}" presName="thinLine2b" presStyleLbl="callout" presStyleIdx="1" presStyleCnt="3"/>
      <dgm:spPr/>
    </dgm:pt>
    <dgm:pt modelId="{B530A477-B832-4E41-8D1F-51071710C4E0}" type="pres">
      <dgm:prSet presAssocID="{07EF5962-B64E-4150-949B-16503268E765}" presName="vertSpace2b" presStyleCnt="0"/>
      <dgm:spPr/>
    </dgm:pt>
    <dgm:pt modelId="{668080C7-1363-4183-90B9-4206AB29BDD5}" type="pres">
      <dgm:prSet presAssocID="{6C7881CF-C6F2-4864-A925-9FF4506C50DC}" presName="horz2" presStyleCnt="0"/>
      <dgm:spPr/>
    </dgm:pt>
    <dgm:pt modelId="{CA5F73EE-DA0E-483A-BBD7-F21A8A296931}" type="pres">
      <dgm:prSet presAssocID="{6C7881CF-C6F2-4864-A925-9FF4506C50DC}" presName="horzSpace2" presStyleCnt="0"/>
      <dgm:spPr/>
    </dgm:pt>
    <dgm:pt modelId="{C63095B9-26CE-48DE-863C-F6B7DEFBD5A8}" type="pres">
      <dgm:prSet presAssocID="{6C7881CF-C6F2-4864-A925-9FF4506C50DC}" presName="tx2" presStyleLbl="revTx" presStyleIdx="3" presStyleCnt="4"/>
      <dgm:spPr/>
      <dgm:t>
        <a:bodyPr/>
        <a:lstStyle/>
        <a:p>
          <a:endParaRPr lang="en-US"/>
        </a:p>
      </dgm:t>
    </dgm:pt>
    <dgm:pt modelId="{7D0C2297-84A2-45CF-BEBB-DDF3C699DEC6}" type="pres">
      <dgm:prSet presAssocID="{6C7881CF-C6F2-4864-A925-9FF4506C50DC}" presName="vert2" presStyleCnt="0"/>
      <dgm:spPr/>
    </dgm:pt>
    <dgm:pt modelId="{1E72CA78-4314-4095-BA02-0A6A20BDCD74}" type="pres">
      <dgm:prSet presAssocID="{6C7881CF-C6F2-4864-A925-9FF4506C50DC}" presName="thinLine2b" presStyleLbl="callout" presStyleIdx="2" presStyleCnt="3"/>
      <dgm:spPr/>
    </dgm:pt>
    <dgm:pt modelId="{10B85FB3-8F97-4963-A964-7A53072ADFD3}" type="pres">
      <dgm:prSet presAssocID="{6C7881CF-C6F2-4864-A925-9FF4506C50DC}" presName="vertSpace2b" presStyleCnt="0"/>
      <dgm:spPr/>
    </dgm:pt>
  </dgm:ptLst>
  <dgm:cxnLst>
    <dgm:cxn modelId="{1500320F-1D27-46FB-B1CB-FFB18292EAA3}" type="presOf" srcId="{FDA77D9E-9E5C-45D2-BA51-70236534B860}" destId="{8C542246-3FC2-45B5-880F-627CDF950D36}" srcOrd="0" destOrd="0" presId="urn:microsoft.com/office/officeart/2008/layout/LinedList"/>
    <dgm:cxn modelId="{9A07B473-DD18-4A86-946F-E56B3FE7F1A5}" srcId="{15A68453-3B7F-46A8-BF60-11CDF912F0F9}" destId="{B784C8C3-3DBE-4DEE-A626-A18DDAF6390E}" srcOrd="0" destOrd="0" parTransId="{8FA846A1-22DE-489A-A9F0-03D99B0D3275}" sibTransId="{0FD645FF-AB62-450B-9F94-A72DD9609DC3}"/>
    <dgm:cxn modelId="{992F22DB-FC42-4F7A-9F4F-3BF9A02B0049}" type="presOf" srcId="{6C7881CF-C6F2-4864-A925-9FF4506C50DC}" destId="{C63095B9-26CE-48DE-863C-F6B7DEFBD5A8}" srcOrd="0" destOrd="0" presId="urn:microsoft.com/office/officeart/2008/layout/LinedList"/>
    <dgm:cxn modelId="{D98ABB9E-1740-45B8-AE17-C46A97DF7262}" type="presOf" srcId="{15A68453-3B7F-46A8-BF60-11CDF912F0F9}" destId="{105CA4A7-3794-4460-9DFA-471F85E1791E}" srcOrd="0" destOrd="0" presId="urn:microsoft.com/office/officeart/2008/layout/LinedList"/>
    <dgm:cxn modelId="{208EE62C-820F-4CCD-A959-1413438FE9D3}" type="presOf" srcId="{B784C8C3-3DBE-4DEE-A626-A18DDAF6390E}" destId="{F3769503-25A9-4074-BE41-E07AC417E61D}" srcOrd="0" destOrd="0" presId="urn:microsoft.com/office/officeart/2008/layout/LinedList"/>
    <dgm:cxn modelId="{4DF43E64-1BC5-4735-A1CE-FE9715D5606C}" type="presOf" srcId="{07EF5962-B64E-4150-949B-16503268E765}" destId="{95EBC53D-8B7F-4448-9130-67BDA4D71C20}" srcOrd="0" destOrd="0" presId="urn:microsoft.com/office/officeart/2008/layout/LinedList"/>
    <dgm:cxn modelId="{518B43DA-630E-4B28-83DC-F1B0D70D5867}" srcId="{B784C8C3-3DBE-4DEE-A626-A18DDAF6390E}" destId="{07EF5962-B64E-4150-949B-16503268E765}" srcOrd="1" destOrd="0" parTransId="{F6B0BC19-3ED9-43F7-92A1-DDF95200A9DE}" sibTransId="{CC601F02-1C77-443F-83ED-CEB58760447C}"/>
    <dgm:cxn modelId="{3491EB2A-15E3-4D48-A5DE-F433938B0DD4}" srcId="{B784C8C3-3DBE-4DEE-A626-A18DDAF6390E}" destId="{6C7881CF-C6F2-4864-A925-9FF4506C50DC}" srcOrd="2" destOrd="0" parTransId="{E397463E-1285-4435-82AE-DC479F864224}" sibTransId="{99DF6649-A458-4A11-A134-B569074B3403}"/>
    <dgm:cxn modelId="{E5B14488-55D5-4DBD-B301-CF1F08A3B1A0}" srcId="{B784C8C3-3DBE-4DEE-A626-A18DDAF6390E}" destId="{FDA77D9E-9E5C-45D2-BA51-70236534B860}" srcOrd="0" destOrd="0" parTransId="{3DC6217A-B10B-498B-9D65-FAC1C0434110}" sibTransId="{DCF58EB2-1B04-49ED-9E36-7C0B18E783F2}"/>
    <dgm:cxn modelId="{0A6EC3AC-3042-4532-AD0F-6BC753B9F27A}" type="presParOf" srcId="{105CA4A7-3794-4460-9DFA-471F85E1791E}" destId="{D945CF73-DC1D-43F3-BE8A-931ABD577298}" srcOrd="0" destOrd="0" presId="urn:microsoft.com/office/officeart/2008/layout/LinedList"/>
    <dgm:cxn modelId="{13C9E312-327F-49F5-8643-2541481B4C9E}" type="presParOf" srcId="{105CA4A7-3794-4460-9DFA-471F85E1791E}" destId="{54092521-AC4A-4A23-95A3-1E2D60C44DB5}" srcOrd="1" destOrd="0" presId="urn:microsoft.com/office/officeart/2008/layout/LinedList"/>
    <dgm:cxn modelId="{CB41B789-38A9-4044-8B22-7A4A215821B1}" type="presParOf" srcId="{54092521-AC4A-4A23-95A3-1E2D60C44DB5}" destId="{F3769503-25A9-4074-BE41-E07AC417E61D}" srcOrd="0" destOrd="0" presId="urn:microsoft.com/office/officeart/2008/layout/LinedList"/>
    <dgm:cxn modelId="{B11032F6-83F1-4E5E-8214-3C56356ED153}" type="presParOf" srcId="{54092521-AC4A-4A23-95A3-1E2D60C44DB5}" destId="{4C439ED6-F8C2-4E6C-8CE6-562260E13462}" srcOrd="1" destOrd="0" presId="urn:microsoft.com/office/officeart/2008/layout/LinedList"/>
    <dgm:cxn modelId="{EA5E291A-7BC4-4556-8D82-1FC83A380B98}" type="presParOf" srcId="{4C439ED6-F8C2-4E6C-8CE6-562260E13462}" destId="{92CD6E88-ECDC-4F2A-8896-2B05B58DAA91}" srcOrd="0" destOrd="0" presId="urn:microsoft.com/office/officeart/2008/layout/LinedList"/>
    <dgm:cxn modelId="{DCD16F41-7469-425D-8D4A-9749011BB44D}" type="presParOf" srcId="{4C439ED6-F8C2-4E6C-8CE6-562260E13462}" destId="{C04D425A-FACB-4399-8187-E4C9FA558AC1}" srcOrd="1" destOrd="0" presId="urn:microsoft.com/office/officeart/2008/layout/LinedList"/>
    <dgm:cxn modelId="{7B03193A-D1EF-43E2-B89E-C51117F3A21F}" type="presParOf" srcId="{C04D425A-FACB-4399-8187-E4C9FA558AC1}" destId="{38E7EEF4-8C79-4EFE-89B8-06C72973BCF8}" srcOrd="0" destOrd="0" presId="urn:microsoft.com/office/officeart/2008/layout/LinedList"/>
    <dgm:cxn modelId="{4A4D84D8-DE20-4AF3-8E52-82FE1376367D}" type="presParOf" srcId="{C04D425A-FACB-4399-8187-E4C9FA558AC1}" destId="{8C542246-3FC2-45B5-880F-627CDF950D36}" srcOrd="1" destOrd="0" presId="urn:microsoft.com/office/officeart/2008/layout/LinedList"/>
    <dgm:cxn modelId="{3DBB1D12-5E64-4129-88CD-C36EC0722535}" type="presParOf" srcId="{C04D425A-FACB-4399-8187-E4C9FA558AC1}" destId="{A5BC307D-B79F-4971-9136-0C54B35B6287}" srcOrd="2" destOrd="0" presId="urn:microsoft.com/office/officeart/2008/layout/LinedList"/>
    <dgm:cxn modelId="{42DD38DE-5B8F-473C-9A66-8C615AFFF5D4}" type="presParOf" srcId="{4C439ED6-F8C2-4E6C-8CE6-562260E13462}" destId="{4719FBC8-E2DE-41DE-9A27-526682E25F7D}" srcOrd="2" destOrd="0" presId="urn:microsoft.com/office/officeart/2008/layout/LinedList"/>
    <dgm:cxn modelId="{F8D9BA33-2E83-4AFE-B39A-31E5E993CC27}" type="presParOf" srcId="{4C439ED6-F8C2-4E6C-8CE6-562260E13462}" destId="{4B28B8DE-CCDB-475F-B18F-BBAE448E424E}" srcOrd="3" destOrd="0" presId="urn:microsoft.com/office/officeart/2008/layout/LinedList"/>
    <dgm:cxn modelId="{8BD18E68-C69D-4009-AFA8-C186FBFBCD84}" type="presParOf" srcId="{4C439ED6-F8C2-4E6C-8CE6-562260E13462}" destId="{02BF8F33-6DE9-4AE6-8100-4A121DE61C6F}" srcOrd="4" destOrd="0" presId="urn:microsoft.com/office/officeart/2008/layout/LinedList"/>
    <dgm:cxn modelId="{5B71BF42-88C9-4762-B5AB-B4EED8BEF119}" type="presParOf" srcId="{02BF8F33-6DE9-4AE6-8100-4A121DE61C6F}" destId="{17081DB8-7739-48D2-9386-34D6E33A4026}" srcOrd="0" destOrd="0" presId="urn:microsoft.com/office/officeart/2008/layout/LinedList"/>
    <dgm:cxn modelId="{ED8A5A70-0489-42BD-B7D4-D9FB711047DD}" type="presParOf" srcId="{02BF8F33-6DE9-4AE6-8100-4A121DE61C6F}" destId="{95EBC53D-8B7F-4448-9130-67BDA4D71C20}" srcOrd="1" destOrd="0" presId="urn:microsoft.com/office/officeart/2008/layout/LinedList"/>
    <dgm:cxn modelId="{8B805B3F-A6C3-454E-95FE-FA3EFA342A1A}" type="presParOf" srcId="{02BF8F33-6DE9-4AE6-8100-4A121DE61C6F}" destId="{11AC6525-3D5F-4D52-AD53-7EA104AB6F89}" srcOrd="2" destOrd="0" presId="urn:microsoft.com/office/officeart/2008/layout/LinedList"/>
    <dgm:cxn modelId="{7B70C514-42D3-4FA2-85A5-D614499318E8}" type="presParOf" srcId="{4C439ED6-F8C2-4E6C-8CE6-562260E13462}" destId="{60AFD914-3766-430E-AE19-E4BF7C105A72}" srcOrd="5" destOrd="0" presId="urn:microsoft.com/office/officeart/2008/layout/LinedList"/>
    <dgm:cxn modelId="{A0399FBF-9FAD-4BE9-AD18-6F04C6C1A9A9}" type="presParOf" srcId="{4C439ED6-F8C2-4E6C-8CE6-562260E13462}" destId="{B530A477-B832-4E41-8D1F-51071710C4E0}" srcOrd="6" destOrd="0" presId="urn:microsoft.com/office/officeart/2008/layout/LinedList"/>
    <dgm:cxn modelId="{0BEC7B68-8025-4575-BE26-087E9C3EBF2B}" type="presParOf" srcId="{4C439ED6-F8C2-4E6C-8CE6-562260E13462}" destId="{668080C7-1363-4183-90B9-4206AB29BDD5}" srcOrd="7" destOrd="0" presId="urn:microsoft.com/office/officeart/2008/layout/LinedList"/>
    <dgm:cxn modelId="{618592E0-2D23-4536-8228-436296C8CF14}" type="presParOf" srcId="{668080C7-1363-4183-90B9-4206AB29BDD5}" destId="{CA5F73EE-DA0E-483A-BBD7-F21A8A296931}" srcOrd="0" destOrd="0" presId="urn:microsoft.com/office/officeart/2008/layout/LinedList"/>
    <dgm:cxn modelId="{17AE3900-5F24-4C28-9B25-F9B0B4FB5F86}" type="presParOf" srcId="{668080C7-1363-4183-90B9-4206AB29BDD5}" destId="{C63095B9-26CE-48DE-863C-F6B7DEFBD5A8}" srcOrd="1" destOrd="0" presId="urn:microsoft.com/office/officeart/2008/layout/LinedList"/>
    <dgm:cxn modelId="{AB4A7323-DE7E-4D4D-A3A2-CE2549052FCA}" type="presParOf" srcId="{668080C7-1363-4183-90B9-4206AB29BDD5}" destId="{7D0C2297-84A2-45CF-BEBB-DDF3C699DEC6}" srcOrd="2" destOrd="0" presId="urn:microsoft.com/office/officeart/2008/layout/LinedList"/>
    <dgm:cxn modelId="{0DE0828E-D54C-4443-BC4C-2F41CC808996}" type="presParOf" srcId="{4C439ED6-F8C2-4E6C-8CE6-562260E13462}" destId="{1E72CA78-4314-4095-BA02-0A6A20BDCD74}" srcOrd="8" destOrd="0" presId="urn:microsoft.com/office/officeart/2008/layout/LinedList"/>
    <dgm:cxn modelId="{B8E5EDDA-CE10-425F-B8FD-A56F600D7673}" type="presParOf" srcId="{4C439ED6-F8C2-4E6C-8CE6-562260E13462}" destId="{10B85FB3-8F97-4963-A964-7A53072ADFD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CF6A36-5FE3-4D98-A64F-CBD0F78A176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76AB9AB-9B35-4A3C-B64C-A3792971529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accent3">
                  <a:lumMod val="50000"/>
                </a:schemeClr>
              </a:solidFill>
            </a:rPr>
            <a:t>Assembly Language</a:t>
          </a:r>
          <a:endParaRPr lang="en-US" sz="2400" dirty="0">
            <a:solidFill>
              <a:schemeClr val="accent3">
                <a:lumMod val="50000"/>
              </a:schemeClr>
            </a:solidFill>
          </a:endParaRPr>
        </a:p>
      </dgm:t>
    </dgm:pt>
    <dgm:pt modelId="{2909D3CF-E955-4CE1-9FD3-62EF984035B7}" type="parTrans" cxnId="{145132D0-6E6D-427D-9FD1-733B3AAB0791}">
      <dgm:prSet/>
      <dgm:spPr/>
      <dgm:t>
        <a:bodyPr/>
        <a:lstStyle/>
        <a:p>
          <a:endParaRPr lang="en-US" sz="1200"/>
        </a:p>
      </dgm:t>
    </dgm:pt>
    <dgm:pt modelId="{0AC64053-7ED2-489F-A7BF-44724BA106FB}" type="sibTrans" cxnId="{145132D0-6E6D-427D-9FD1-733B3AAB0791}">
      <dgm:prSet/>
      <dgm:spPr/>
      <dgm:t>
        <a:bodyPr/>
        <a:lstStyle/>
        <a:p>
          <a:endParaRPr lang="en-US" sz="1200"/>
        </a:p>
      </dgm:t>
    </dgm:pt>
    <dgm:pt modelId="{A84D9FAB-B074-4D8C-A78A-CC70CEA4B2B2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accent3">
                  <a:lumMod val="50000"/>
                </a:schemeClr>
              </a:solidFill>
            </a:rPr>
            <a:t>Machine ISA Architecture</a:t>
          </a:r>
          <a:endParaRPr lang="en-US" sz="2400" dirty="0">
            <a:solidFill>
              <a:schemeClr val="accent3">
                <a:lumMod val="50000"/>
              </a:schemeClr>
            </a:solidFill>
          </a:endParaRPr>
        </a:p>
      </dgm:t>
    </dgm:pt>
    <dgm:pt modelId="{228E535A-A00C-41BB-8B29-CF0CC7AAA4A9}" type="parTrans" cxnId="{20842BBF-99A0-4ABC-B5A3-DBDC90ADBBE4}">
      <dgm:prSet/>
      <dgm:spPr/>
      <dgm:t>
        <a:bodyPr/>
        <a:lstStyle/>
        <a:p>
          <a:endParaRPr lang="en-US" sz="1200"/>
        </a:p>
      </dgm:t>
    </dgm:pt>
    <dgm:pt modelId="{7EBC96CE-B88D-43F8-9F4A-6113B39072B8}" type="sibTrans" cxnId="{20842BBF-99A0-4ABC-B5A3-DBDC90ADBBE4}">
      <dgm:prSet/>
      <dgm:spPr/>
      <dgm:t>
        <a:bodyPr/>
        <a:lstStyle/>
        <a:p>
          <a:endParaRPr lang="en-US" sz="1200"/>
        </a:p>
      </dgm:t>
    </dgm:pt>
    <dgm:pt modelId="{AFE9868E-D2D5-4C3D-8726-FF83634F6C46}" type="pres">
      <dgm:prSet presAssocID="{DCCF6A36-5FE3-4D98-A64F-CBD0F78A176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9E8E4C2-285A-4878-8088-88A13EA58883}" type="pres">
      <dgm:prSet presAssocID="{A76AB9AB-9B35-4A3C-B64C-A37929715290}" presName="thickLine" presStyleLbl="alignNode1" presStyleIdx="0" presStyleCnt="1"/>
      <dgm:spPr/>
    </dgm:pt>
    <dgm:pt modelId="{C52638C6-0E6D-4F7E-BE78-C8A88FC94E87}" type="pres">
      <dgm:prSet presAssocID="{A76AB9AB-9B35-4A3C-B64C-A37929715290}" presName="horz1" presStyleCnt="0"/>
      <dgm:spPr/>
    </dgm:pt>
    <dgm:pt modelId="{589BBFD4-E7D4-450F-A0C3-2AFFA02753DF}" type="pres">
      <dgm:prSet presAssocID="{A76AB9AB-9B35-4A3C-B64C-A37929715290}" presName="tx1" presStyleLbl="revTx" presStyleIdx="0" presStyleCnt="2"/>
      <dgm:spPr/>
      <dgm:t>
        <a:bodyPr/>
        <a:lstStyle/>
        <a:p>
          <a:endParaRPr lang="en-US"/>
        </a:p>
      </dgm:t>
    </dgm:pt>
    <dgm:pt modelId="{E656A6B9-DEC3-424D-BB8C-C777FFF46572}" type="pres">
      <dgm:prSet presAssocID="{A76AB9AB-9B35-4A3C-B64C-A37929715290}" presName="vert1" presStyleCnt="0"/>
      <dgm:spPr/>
    </dgm:pt>
    <dgm:pt modelId="{E5C446B5-5DFE-4007-A9D8-232FCC856495}" type="pres">
      <dgm:prSet presAssocID="{A84D9FAB-B074-4D8C-A78A-CC70CEA4B2B2}" presName="vertSpace2a" presStyleCnt="0"/>
      <dgm:spPr/>
    </dgm:pt>
    <dgm:pt modelId="{46A74381-D23F-4A1B-B93C-19DC5C32E213}" type="pres">
      <dgm:prSet presAssocID="{A84D9FAB-B074-4D8C-A78A-CC70CEA4B2B2}" presName="horz2" presStyleCnt="0"/>
      <dgm:spPr/>
    </dgm:pt>
    <dgm:pt modelId="{5CF472BD-17A6-4FAC-9CCA-8FA36F71C2BD}" type="pres">
      <dgm:prSet presAssocID="{A84D9FAB-B074-4D8C-A78A-CC70CEA4B2B2}" presName="horzSpace2" presStyleCnt="0"/>
      <dgm:spPr/>
    </dgm:pt>
    <dgm:pt modelId="{E8B9FA28-9D87-45AA-8A57-7956400E7E25}" type="pres">
      <dgm:prSet presAssocID="{A84D9FAB-B074-4D8C-A78A-CC70CEA4B2B2}" presName="tx2" presStyleLbl="revTx" presStyleIdx="1" presStyleCnt="2"/>
      <dgm:spPr/>
      <dgm:t>
        <a:bodyPr/>
        <a:lstStyle/>
        <a:p>
          <a:endParaRPr lang="en-US"/>
        </a:p>
      </dgm:t>
    </dgm:pt>
    <dgm:pt modelId="{79792854-9315-4DC0-BA23-56C47AB3BDC4}" type="pres">
      <dgm:prSet presAssocID="{A84D9FAB-B074-4D8C-A78A-CC70CEA4B2B2}" presName="vert2" presStyleCnt="0"/>
      <dgm:spPr/>
    </dgm:pt>
    <dgm:pt modelId="{9149E96E-41C8-4622-9EDE-465FC53283D9}" type="pres">
      <dgm:prSet presAssocID="{A84D9FAB-B074-4D8C-A78A-CC70CEA4B2B2}" presName="thinLine2b" presStyleLbl="callout" presStyleIdx="0" presStyleCnt="1"/>
      <dgm:spPr/>
    </dgm:pt>
    <dgm:pt modelId="{9A74267B-27DC-4C9B-9D8A-051ABF47F7B9}" type="pres">
      <dgm:prSet presAssocID="{A84D9FAB-B074-4D8C-A78A-CC70CEA4B2B2}" presName="vertSpace2b" presStyleCnt="0"/>
      <dgm:spPr/>
    </dgm:pt>
  </dgm:ptLst>
  <dgm:cxnLst>
    <dgm:cxn modelId="{145132D0-6E6D-427D-9FD1-733B3AAB0791}" srcId="{DCCF6A36-5FE3-4D98-A64F-CBD0F78A176C}" destId="{A76AB9AB-9B35-4A3C-B64C-A37929715290}" srcOrd="0" destOrd="0" parTransId="{2909D3CF-E955-4CE1-9FD3-62EF984035B7}" sibTransId="{0AC64053-7ED2-489F-A7BF-44724BA106FB}"/>
    <dgm:cxn modelId="{E083B596-F6B7-4BF8-B139-844B2A2A60A1}" type="presOf" srcId="{DCCF6A36-5FE3-4D98-A64F-CBD0F78A176C}" destId="{AFE9868E-D2D5-4C3D-8726-FF83634F6C46}" srcOrd="0" destOrd="0" presId="urn:microsoft.com/office/officeart/2008/layout/LinedList"/>
    <dgm:cxn modelId="{5022E98C-6C2C-4164-85FF-93DCC0B6B93F}" type="presOf" srcId="{A84D9FAB-B074-4D8C-A78A-CC70CEA4B2B2}" destId="{E8B9FA28-9D87-45AA-8A57-7956400E7E25}" srcOrd="0" destOrd="0" presId="urn:microsoft.com/office/officeart/2008/layout/LinedList"/>
    <dgm:cxn modelId="{20842BBF-99A0-4ABC-B5A3-DBDC90ADBBE4}" srcId="{A76AB9AB-9B35-4A3C-B64C-A37929715290}" destId="{A84D9FAB-B074-4D8C-A78A-CC70CEA4B2B2}" srcOrd="0" destOrd="0" parTransId="{228E535A-A00C-41BB-8B29-CF0CC7AAA4A9}" sibTransId="{7EBC96CE-B88D-43F8-9F4A-6113B39072B8}"/>
    <dgm:cxn modelId="{B8B9E0E3-D5A4-496B-982F-5376FE3FD594}" type="presOf" srcId="{A76AB9AB-9B35-4A3C-B64C-A37929715290}" destId="{589BBFD4-E7D4-450F-A0C3-2AFFA02753DF}" srcOrd="0" destOrd="0" presId="urn:microsoft.com/office/officeart/2008/layout/LinedList"/>
    <dgm:cxn modelId="{269B9EAB-5D31-4132-81D4-97BF1514627C}" type="presParOf" srcId="{AFE9868E-D2D5-4C3D-8726-FF83634F6C46}" destId="{49E8E4C2-285A-4878-8088-88A13EA58883}" srcOrd="0" destOrd="0" presId="urn:microsoft.com/office/officeart/2008/layout/LinedList"/>
    <dgm:cxn modelId="{ECD18779-C6F6-4E9D-BC54-0F48AEE10DB0}" type="presParOf" srcId="{AFE9868E-D2D5-4C3D-8726-FF83634F6C46}" destId="{C52638C6-0E6D-4F7E-BE78-C8A88FC94E87}" srcOrd="1" destOrd="0" presId="urn:microsoft.com/office/officeart/2008/layout/LinedList"/>
    <dgm:cxn modelId="{E598DB6A-D68E-47E7-AA87-FFA93DBF4CB3}" type="presParOf" srcId="{C52638C6-0E6D-4F7E-BE78-C8A88FC94E87}" destId="{589BBFD4-E7D4-450F-A0C3-2AFFA02753DF}" srcOrd="0" destOrd="0" presId="urn:microsoft.com/office/officeart/2008/layout/LinedList"/>
    <dgm:cxn modelId="{FF275B86-1449-4116-A98B-72603B866E99}" type="presParOf" srcId="{C52638C6-0E6D-4F7E-BE78-C8A88FC94E87}" destId="{E656A6B9-DEC3-424D-BB8C-C777FFF46572}" srcOrd="1" destOrd="0" presId="urn:microsoft.com/office/officeart/2008/layout/LinedList"/>
    <dgm:cxn modelId="{88B85E70-E061-4498-B954-F4DDAC126BF7}" type="presParOf" srcId="{E656A6B9-DEC3-424D-BB8C-C777FFF46572}" destId="{E5C446B5-5DFE-4007-A9D8-232FCC856495}" srcOrd="0" destOrd="0" presId="urn:microsoft.com/office/officeart/2008/layout/LinedList"/>
    <dgm:cxn modelId="{6BEFEC27-8186-4E05-8C5A-9934FE47C1E6}" type="presParOf" srcId="{E656A6B9-DEC3-424D-BB8C-C777FFF46572}" destId="{46A74381-D23F-4A1B-B93C-19DC5C32E213}" srcOrd="1" destOrd="0" presId="urn:microsoft.com/office/officeart/2008/layout/LinedList"/>
    <dgm:cxn modelId="{D36A4207-64D9-40CF-9CB7-E452CA468972}" type="presParOf" srcId="{46A74381-D23F-4A1B-B93C-19DC5C32E213}" destId="{5CF472BD-17A6-4FAC-9CCA-8FA36F71C2BD}" srcOrd="0" destOrd="0" presId="urn:microsoft.com/office/officeart/2008/layout/LinedList"/>
    <dgm:cxn modelId="{FCA42374-940D-4850-B15E-DC0C23954B22}" type="presParOf" srcId="{46A74381-D23F-4A1B-B93C-19DC5C32E213}" destId="{E8B9FA28-9D87-45AA-8A57-7956400E7E25}" srcOrd="1" destOrd="0" presId="urn:microsoft.com/office/officeart/2008/layout/LinedList"/>
    <dgm:cxn modelId="{4ECF5DA9-7CB3-4DE4-A7F0-6E2F3BACA1C5}" type="presParOf" srcId="{46A74381-D23F-4A1B-B93C-19DC5C32E213}" destId="{79792854-9315-4DC0-BA23-56C47AB3BDC4}" srcOrd="2" destOrd="0" presId="urn:microsoft.com/office/officeart/2008/layout/LinedList"/>
    <dgm:cxn modelId="{984C995D-FB53-4AC6-9A0D-A470B2550A9D}" type="presParOf" srcId="{E656A6B9-DEC3-424D-BB8C-C777FFF46572}" destId="{9149E96E-41C8-4622-9EDE-465FC53283D9}" srcOrd="2" destOrd="0" presId="urn:microsoft.com/office/officeart/2008/layout/LinedList"/>
    <dgm:cxn modelId="{736D5A8F-1E14-4AFC-87F0-6644CFAAD2E7}" type="presParOf" srcId="{E656A6B9-DEC3-424D-BB8C-C777FFF46572}" destId="{9A74267B-27DC-4C9B-9D8A-051ABF47F7B9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0DDB92-AC36-4E8A-A0A6-216DE4E808A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D1FC2C0-C367-4138-AD27-39DCBA25BF4A}">
      <dgm:prSet phldrT="[Text]"/>
      <dgm:spPr/>
      <dgm:t>
        <a:bodyPr/>
        <a:lstStyle/>
        <a:p>
          <a:r>
            <a:rPr lang="en-US" dirty="0" smtClean="0"/>
            <a:t>Programmable</a:t>
          </a:r>
          <a:endParaRPr lang="en-US" dirty="0"/>
        </a:p>
      </dgm:t>
    </dgm:pt>
    <dgm:pt modelId="{CE65BBD4-3D1E-4507-87A2-C1F5E9AA302F}" type="parTrans" cxnId="{7EDC3F84-8994-4E89-B058-CA86EFD83087}">
      <dgm:prSet/>
      <dgm:spPr/>
      <dgm:t>
        <a:bodyPr/>
        <a:lstStyle/>
        <a:p>
          <a:endParaRPr lang="en-US"/>
        </a:p>
      </dgm:t>
    </dgm:pt>
    <dgm:pt modelId="{069ED153-3890-491F-9DBD-DA23ACCE563B}" type="sibTrans" cxnId="{7EDC3F84-8994-4E89-B058-CA86EFD83087}">
      <dgm:prSet/>
      <dgm:spPr/>
      <dgm:t>
        <a:bodyPr/>
        <a:lstStyle/>
        <a:p>
          <a:endParaRPr lang="en-US"/>
        </a:p>
      </dgm:t>
    </dgm:pt>
    <dgm:pt modelId="{41A7850B-B843-465F-83A8-A9D79327CC1E}">
      <dgm:prSet phldrT="[Text]"/>
      <dgm:spPr/>
      <dgm:t>
        <a:bodyPr/>
        <a:lstStyle/>
        <a:p>
          <a:r>
            <a:rPr lang="en-US" dirty="0" smtClean="0"/>
            <a:t>Computer Specific</a:t>
          </a:r>
          <a:endParaRPr lang="en-US" dirty="0"/>
        </a:p>
      </dgm:t>
    </dgm:pt>
    <dgm:pt modelId="{885B75D7-445B-42F0-BB94-4B9FFEE0203F}" type="parTrans" cxnId="{6F48E696-7383-4A1C-B8BF-9EDE36DA6C64}">
      <dgm:prSet/>
      <dgm:spPr/>
      <dgm:t>
        <a:bodyPr/>
        <a:lstStyle/>
        <a:p>
          <a:endParaRPr lang="en-US"/>
        </a:p>
      </dgm:t>
    </dgm:pt>
    <dgm:pt modelId="{ECDF10B0-BFDB-4EDB-AF61-876C71E298D9}" type="sibTrans" cxnId="{6F48E696-7383-4A1C-B8BF-9EDE36DA6C64}">
      <dgm:prSet/>
      <dgm:spPr/>
      <dgm:t>
        <a:bodyPr/>
        <a:lstStyle/>
        <a:p>
          <a:endParaRPr lang="en-US"/>
        </a:p>
      </dgm:t>
    </dgm:pt>
    <dgm:pt modelId="{4D334C3C-F6EE-4C60-AAD0-6FCFA1CF08DA}">
      <dgm:prSet phldrT="[Text]"/>
      <dgm:spPr/>
      <dgm:t>
        <a:bodyPr/>
        <a:lstStyle/>
        <a:p>
          <a:r>
            <a:rPr lang="en-US" dirty="0" smtClean="0"/>
            <a:t>Manufacture Specific</a:t>
          </a:r>
          <a:endParaRPr lang="en-US" dirty="0"/>
        </a:p>
      </dgm:t>
    </dgm:pt>
    <dgm:pt modelId="{215AF4FA-FF0A-44D6-8C14-CC38B382FE9C}" type="parTrans" cxnId="{FD39CC54-B084-475A-A0CC-AFB3539E8EF5}">
      <dgm:prSet/>
      <dgm:spPr/>
      <dgm:t>
        <a:bodyPr/>
        <a:lstStyle/>
        <a:p>
          <a:endParaRPr lang="en-US"/>
        </a:p>
      </dgm:t>
    </dgm:pt>
    <dgm:pt modelId="{D081483D-088C-4A13-BA38-FC544D5189BB}" type="sibTrans" cxnId="{FD39CC54-B084-475A-A0CC-AFB3539E8EF5}">
      <dgm:prSet/>
      <dgm:spPr/>
      <dgm:t>
        <a:bodyPr/>
        <a:lstStyle/>
        <a:p>
          <a:endParaRPr lang="en-US"/>
        </a:p>
      </dgm:t>
    </dgm:pt>
    <dgm:pt modelId="{B73CD268-421A-4CAE-A462-632441D86D8F}" type="pres">
      <dgm:prSet presAssocID="{8C0DDB92-AC36-4E8A-A0A6-216DE4E808A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404FB3-DBA4-48D8-9B6F-C263A31D05F1}" type="pres">
      <dgm:prSet presAssocID="{5D1FC2C0-C367-4138-AD27-39DCBA25BF4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DFB60-CE34-4498-8E7F-2F4042C729E6}" type="pres">
      <dgm:prSet presAssocID="{069ED153-3890-491F-9DBD-DA23ACCE563B}" presName="sibTrans" presStyleCnt="0"/>
      <dgm:spPr/>
    </dgm:pt>
    <dgm:pt modelId="{43280FAF-964B-44A8-AE41-6276E58C99BB}" type="pres">
      <dgm:prSet presAssocID="{41A7850B-B843-465F-83A8-A9D79327CC1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8BCA05-EDFD-41C7-9D2F-605A79047DB3}" type="pres">
      <dgm:prSet presAssocID="{ECDF10B0-BFDB-4EDB-AF61-876C71E298D9}" presName="sibTrans" presStyleCnt="0"/>
      <dgm:spPr/>
    </dgm:pt>
    <dgm:pt modelId="{D6285140-CBE9-4ED6-9350-46B355649D7C}" type="pres">
      <dgm:prSet presAssocID="{4D334C3C-F6EE-4C60-AAD0-6FCFA1CF08D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697A66-64C5-45DD-BA16-82E25529DA81}" type="presOf" srcId="{8C0DDB92-AC36-4E8A-A0A6-216DE4E808A9}" destId="{B73CD268-421A-4CAE-A462-632441D86D8F}" srcOrd="0" destOrd="0" presId="urn:microsoft.com/office/officeart/2005/8/layout/default"/>
    <dgm:cxn modelId="{FD39CC54-B084-475A-A0CC-AFB3539E8EF5}" srcId="{8C0DDB92-AC36-4E8A-A0A6-216DE4E808A9}" destId="{4D334C3C-F6EE-4C60-AAD0-6FCFA1CF08DA}" srcOrd="2" destOrd="0" parTransId="{215AF4FA-FF0A-44D6-8C14-CC38B382FE9C}" sibTransId="{D081483D-088C-4A13-BA38-FC544D5189BB}"/>
    <dgm:cxn modelId="{C2D7E339-326D-4C11-A2B8-2B15AC3F1EE9}" type="presOf" srcId="{4D334C3C-F6EE-4C60-AAD0-6FCFA1CF08DA}" destId="{D6285140-CBE9-4ED6-9350-46B355649D7C}" srcOrd="0" destOrd="0" presId="urn:microsoft.com/office/officeart/2005/8/layout/default"/>
    <dgm:cxn modelId="{6F48E696-7383-4A1C-B8BF-9EDE36DA6C64}" srcId="{8C0DDB92-AC36-4E8A-A0A6-216DE4E808A9}" destId="{41A7850B-B843-465F-83A8-A9D79327CC1E}" srcOrd="1" destOrd="0" parTransId="{885B75D7-445B-42F0-BB94-4B9FFEE0203F}" sibTransId="{ECDF10B0-BFDB-4EDB-AF61-876C71E298D9}"/>
    <dgm:cxn modelId="{C12F6BE9-26DB-4E46-86F2-51F12AE3B213}" type="presOf" srcId="{5D1FC2C0-C367-4138-AD27-39DCBA25BF4A}" destId="{A6404FB3-DBA4-48D8-9B6F-C263A31D05F1}" srcOrd="0" destOrd="0" presId="urn:microsoft.com/office/officeart/2005/8/layout/default"/>
    <dgm:cxn modelId="{7EDC3F84-8994-4E89-B058-CA86EFD83087}" srcId="{8C0DDB92-AC36-4E8A-A0A6-216DE4E808A9}" destId="{5D1FC2C0-C367-4138-AD27-39DCBA25BF4A}" srcOrd="0" destOrd="0" parTransId="{CE65BBD4-3D1E-4507-87A2-C1F5E9AA302F}" sibTransId="{069ED153-3890-491F-9DBD-DA23ACCE563B}"/>
    <dgm:cxn modelId="{06C5D91A-233B-4517-9BD5-16448D25263E}" type="presOf" srcId="{41A7850B-B843-465F-83A8-A9D79327CC1E}" destId="{43280FAF-964B-44A8-AE41-6276E58C99BB}" srcOrd="0" destOrd="0" presId="urn:microsoft.com/office/officeart/2005/8/layout/default"/>
    <dgm:cxn modelId="{88A4B80F-E791-44FB-9C0F-3A6327DD48CC}" type="presParOf" srcId="{B73CD268-421A-4CAE-A462-632441D86D8F}" destId="{A6404FB3-DBA4-48D8-9B6F-C263A31D05F1}" srcOrd="0" destOrd="0" presId="urn:microsoft.com/office/officeart/2005/8/layout/default"/>
    <dgm:cxn modelId="{364F1648-F338-4662-9D5F-7EC3C733080D}" type="presParOf" srcId="{B73CD268-421A-4CAE-A462-632441D86D8F}" destId="{632DFB60-CE34-4498-8E7F-2F4042C729E6}" srcOrd="1" destOrd="0" presId="urn:microsoft.com/office/officeart/2005/8/layout/default"/>
    <dgm:cxn modelId="{7CF49270-C8FE-40A6-AD4C-B5A8D1E62F74}" type="presParOf" srcId="{B73CD268-421A-4CAE-A462-632441D86D8F}" destId="{43280FAF-964B-44A8-AE41-6276E58C99BB}" srcOrd="2" destOrd="0" presId="urn:microsoft.com/office/officeart/2005/8/layout/default"/>
    <dgm:cxn modelId="{F32B7CAE-0951-447B-B62B-3CC0AA3C66FE}" type="presParOf" srcId="{B73CD268-421A-4CAE-A462-632441D86D8F}" destId="{1F8BCA05-EDFD-41C7-9D2F-605A79047DB3}" srcOrd="3" destOrd="0" presId="urn:microsoft.com/office/officeart/2005/8/layout/default"/>
    <dgm:cxn modelId="{51833DA8-73B1-40B6-950F-5F4E0EA48829}" type="presParOf" srcId="{B73CD268-421A-4CAE-A462-632441D86D8F}" destId="{D6285140-CBE9-4ED6-9350-46B355649D7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53B14-455F-4C9F-A8A7-174A7D0054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CB52E-AC80-4EB4-A7BD-40B389F129B4}">
      <dgm:prSet phldrT="[Text]"/>
      <dgm:spPr/>
      <dgm:t>
        <a:bodyPr/>
        <a:lstStyle/>
        <a:p>
          <a:r>
            <a:rPr lang="en-US" b="0" i="0" dirty="0" smtClean="0"/>
            <a:t>Immediate addressing mode</a:t>
          </a:r>
          <a:endParaRPr lang="en-US" b="0" dirty="0"/>
        </a:p>
      </dgm:t>
    </dgm:pt>
    <dgm:pt modelId="{B3DA4761-C091-47A8-9656-3F99C2866053}" type="parTrans" cxnId="{5DFE63C8-B9E3-4CF8-9918-0ADC664B3BBE}">
      <dgm:prSet/>
      <dgm:spPr/>
      <dgm:t>
        <a:bodyPr/>
        <a:lstStyle/>
        <a:p>
          <a:endParaRPr lang="en-US"/>
        </a:p>
      </dgm:t>
    </dgm:pt>
    <dgm:pt modelId="{E7B24121-A7BC-4B96-83F2-D871A7366E7C}" type="sibTrans" cxnId="{5DFE63C8-B9E3-4CF8-9918-0ADC664B3BBE}">
      <dgm:prSet/>
      <dgm:spPr/>
      <dgm:t>
        <a:bodyPr/>
        <a:lstStyle/>
        <a:p>
          <a:endParaRPr lang="en-US"/>
        </a:p>
      </dgm:t>
    </dgm:pt>
    <dgm:pt modelId="{22D92DE5-1E88-4027-8CB6-4F9075520CAF}">
      <dgm:prSet phldrT="[Text]"/>
      <dgm:spPr/>
      <dgm:t>
        <a:bodyPr/>
        <a:lstStyle/>
        <a:p>
          <a:r>
            <a:rPr lang="en-US" b="0" i="0" dirty="0" smtClean="0"/>
            <a:t>In this mode data is present in address field of instruction</a:t>
          </a:r>
          <a:endParaRPr lang="en-US" dirty="0"/>
        </a:p>
      </dgm:t>
    </dgm:pt>
    <dgm:pt modelId="{17193D6C-596A-4BEE-A95C-3680452536AE}" type="parTrans" cxnId="{A26B714C-7F7F-4DE7-AEE4-71344D2842F8}">
      <dgm:prSet/>
      <dgm:spPr/>
      <dgm:t>
        <a:bodyPr/>
        <a:lstStyle/>
        <a:p>
          <a:endParaRPr lang="en-US"/>
        </a:p>
      </dgm:t>
    </dgm:pt>
    <dgm:pt modelId="{BF296621-FC3D-44C1-BB82-4D1281FBDAF9}" type="sibTrans" cxnId="{A26B714C-7F7F-4DE7-AEE4-71344D2842F8}">
      <dgm:prSet/>
      <dgm:spPr/>
      <dgm:t>
        <a:bodyPr/>
        <a:lstStyle/>
        <a:p>
          <a:endParaRPr lang="en-US"/>
        </a:p>
      </dgm:t>
    </dgm:pt>
    <dgm:pt modelId="{7D27B812-8CB7-4409-9835-44A08F081BB8}">
      <dgm:prSet phldrT="[Text]"/>
      <dgm:spPr/>
      <dgm:t>
        <a:bodyPr/>
        <a:lstStyle/>
        <a:p>
          <a:r>
            <a:rPr lang="en-US" b="0" i="0" dirty="0" smtClean="0"/>
            <a:t>Direct (Absolute) addressing</a:t>
          </a:r>
          <a:endParaRPr lang="en-US" b="0" dirty="0"/>
        </a:p>
      </dgm:t>
    </dgm:pt>
    <dgm:pt modelId="{BC03F323-2B20-4DAA-BA06-055084E0950F}" type="parTrans" cxnId="{37BEEE28-CEE7-4FF6-B3C4-39B88CB48F94}">
      <dgm:prSet/>
      <dgm:spPr/>
      <dgm:t>
        <a:bodyPr/>
        <a:lstStyle/>
        <a:p>
          <a:endParaRPr lang="en-US"/>
        </a:p>
      </dgm:t>
    </dgm:pt>
    <dgm:pt modelId="{B81B2395-FDF0-442C-BF51-0B914B3D39FC}" type="sibTrans" cxnId="{37BEEE28-CEE7-4FF6-B3C4-39B88CB48F94}">
      <dgm:prSet/>
      <dgm:spPr/>
      <dgm:t>
        <a:bodyPr/>
        <a:lstStyle/>
        <a:p>
          <a:endParaRPr lang="en-US"/>
        </a:p>
      </dgm:t>
    </dgm:pt>
    <dgm:pt modelId="{133AB0AA-ACFF-4A77-A114-71E7BB4A74A2}">
      <dgm:prSet phldrT="[Text]"/>
      <dgm:spPr/>
      <dgm:t>
        <a:bodyPr/>
        <a:lstStyle/>
        <a:p>
          <a:r>
            <a:rPr lang="en-US" b="0" i="0" dirty="0" smtClean="0"/>
            <a:t>The operand’s offset is given in the instruction as an 8 bit or 16 bit displacement element</a:t>
          </a:r>
          <a:endParaRPr lang="en-US" dirty="0"/>
        </a:p>
      </dgm:t>
    </dgm:pt>
    <dgm:pt modelId="{59605734-5F1D-466F-BD80-A25AFB484A9E}" type="parTrans" cxnId="{5DF544D8-1CFF-4E31-B4D7-73E68ACA1A52}">
      <dgm:prSet/>
      <dgm:spPr/>
      <dgm:t>
        <a:bodyPr/>
        <a:lstStyle/>
        <a:p>
          <a:endParaRPr lang="en-US"/>
        </a:p>
      </dgm:t>
    </dgm:pt>
    <dgm:pt modelId="{1B926E13-CC82-4D30-9D75-8A2B2E5F0D9C}" type="sibTrans" cxnId="{5DF544D8-1CFF-4E31-B4D7-73E68ACA1A52}">
      <dgm:prSet/>
      <dgm:spPr/>
      <dgm:t>
        <a:bodyPr/>
        <a:lstStyle/>
        <a:p>
          <a:endParaRPr lang="en-US"/>
        </a:p>
      </dgm:t>
    </dgm:pt>
    <dgm:pt modelId="{0623E49C-9B2B-4152-82D1-0656E7AF0857}">
      <dgm:prSet phldrT="[Text]"/>
      <dgm:spPr/>
      <dgm:t>
        <a:bodyPr/>
        <a:lstStyle/>
        <a:p>
          <a:r>
            <a:rPr lang="en-US" b="0" i="0" dirty="0" smtClean="0"/>
            <a:t>Designed like one address instruction format</a:t>
          </a:r>
          <a:endParaRPr lang="en-US" dirty="0"/>
        </a:p>
      </dgm:t>
    </dgm:pt>
    <dgm:pt modelId="{A550150E-ADF9-44FA-A8EA-C130C06573C2}" type="parTrans" cxnId="{439737B0-CCAC-468A-A2F4-47B741932984}">
      <dgm:prSet/>
      <dgm:spPr/>
      <dgm:t>
        <a:bodyPr/>
        <a:lstStyle/>
        <a:p>
          <a:endParaRPr lang="en-US"/>
        </a:p>
      </dgm:t>
    </dgm:pt>
    <dgm:pt modelId="{4CCEB46E-A197-43DE-8553-9F0361D5EF78}" type="sibTrans" cxnId="{439737B0-CCAC-468A-A2F4-47B741932984}">
      <dgm:prSet/>
      <dgm:spPr/>
      <dgm:t>
        <a:bodyPr/>
        <a:lstStyle/>
        <a:p>
          <a:endParaRPr lang="en-US"/>
        </a:p>
      </dgm:t>
    </dgm:pt>
    <dgm:pt modelId="{A9AAB156-4C75-408D-9576-9DCE6040DF14}">
      <dgm:prSet phldrT="[Text]"/>
      <dgm:spPr/>
      <dgm:t>
        <a:bodyPr/>
        <a:lstStyle/>
        <a:p>
          <a:r>
            <a:rPr lang="en-US" dirty="0" smtClean="0"/>
            <a:t>Example:  MOV AL, 35H (move the data 35H into AL register)</a:t>
          </a:r>
          <a:endParaRPr lang="en-US" dirty="0"/>
        </a:p>
      </dgm:t>
    </dgm:pt>
    <dgm:pt modelId="{A13D3F88-2B11-49F9-BD87-937307A2464C}" type="parTrans" cxnId="{D42C900D-5AC2-43DF-99DA-0F80EB9B667B}">
      <dgm:prSet/>
      <dgm:spPr/>
      <dgm:t>
        <a:bodyPr/>
        <a:lstStyle/>
        <a:p>
          <a:endParaRPr lang="en-US"/>
        </a:p>
      </dgm:t>
    </dgm:pt>
    <dgm:pt modelId="{787397A8-6851-4BFF-9732-3CE1F619F6D2}" type="sibTrans" cxnId="{D42C900D-5AC2-43DF-99DA-0F80EB9B667B}">
      <dgm:prSet/>
      <dgm:spPr/>
      <dgm:t>
        <a:bodyPr/>
        <a:lstStyle/>
        <a:p>
          <a:endParaRPr lang="en-US"/>
        </a:p>
      </dgm:t>
    </dgm:pt>
    <dgm:pt modelId="{614B4594-A493-474F-9CF6-8FF517BE3354}">
      <dgm:prSet phldrT="[Text]"/>
      <dgm:spPr/>
      <dgm:t>
        <a:bodyPr/>
        <a:lstStyle/>
        <a:p>
          <a:r>
            <a:rPr lang="en-US" dirty="0" smtClean="0"/>
            <a:t>Example: ADD AL,[0301]   //add the contents of offset address 0301 to AL</a:t>
          </a:r>
          <a:endParaRPr lang="en-US" dirty="0"/>
        </a:p>
      </dgm:t>
    </dgm:pt>
    <dgm:pt modelId="{0E6408AF-36BB-449D-9A58-BA8B857A2F6E}" type="parTrans" cxnId="{91940F0F-3B11-4349-8CAC-14F3298C8889}">
      <dgm:prSet/>
      <dgm:spPr/>
      <dgm:t>
        <a:bodyPr/>
        <a:lstStyle/>
        <a:p>
          <a:endParaRPr lang="en-US"/>
        </a:p>
      </dgm:t>
    </dgm:pt>
    <dgm:pt modelId="{C7808CE1-8A9D-422E-BC2E-FAFAC1BDDE17}" type="sibTrans" cxnId="{91940F0F-3B11-4349-8CAC-14F3298C8889}">
      <dgm:prSet/>
      <dgm:spPr/>
      <dgm:t>
        <a:bodyPr/>
        <a:lstStyle/>
        <a:p>
          <a:endParaRPr lang="en-US"/>
        </a:p>
      </dgm:t>
    </dgm:pt>
    <dgm:pt modelId="{41CA3DFE-5C4F-4062-9B4E-303ED37D8E1F}">
      <dgm:prSet phldrT="[Text]"/>
      <dgm:spPr/>
      <dgm:t>
        <a:bodyPr/>
        <a:lstStyle/>
        <a:p>
          <a:r>
            <a:rPr lang="en-US" b="0" i="0" dirty="0" smtClean="0"/>
            <a:t>In this addressing mode the 16 bit effective address of the data is the part of the instruction</a:t>
          </a:r>
          <a:endParaRPr lang="en-US" dirty="0"/>
        </a:p>
      </dgm:t>
    </dgm:pt>
    <dgm:pt modelId="{5B40AE06-40BF-43A4-8D52-9008EE457E51}" type="parTrans" cxnId="{65471C5B-8851-4161-8F03-58C533A97FFA}">
      <dgm:prSet/>
      <dgm:spPr/>
      <dgm:t>
        <a:bodyPr/>
        <a:lstStyle/>
        <a:p>
          <a:endParaRPr lang="en-US"/>
        </a:p>
      </dgm:t>
    </dgm:pt>
    <dgm:pt modelId="{5D701CD7-6C18-43A3-A3C9-0E1B61FC9530}" type="sibTrans" cxnId="{65471C5B-8851-4161-8F03-58C533A97FFA}">
      <dgm:prSet/>
      <dgm:spPr/>
      <dgm:t>
        <a:bodyPr/>
        <a:lstStyle/>
        <a:p>
          <a:endParaRPr lang="en-US"/>
        </a:p>
      </dgm:t>
    </dgm:pt>
    <dgm:pt modelId="{ECBA2E97-98A2-4A6C-8FE5-A05A7BA7E0F2}">
      <dgm:prSet phldrT="[Text]"/>
      <dgm:spPr/>
      <dgm:t>
        <a:bodyPr/>
        <a:lstStyle/>
        <a:p>
          <a:r>
            <a:rPr lang="en-US" dirty="0" smtClean="0"/>
            <a:t>Indirect addressing Mode</a:t>
          </a:r>
          <a:endParaRPr lang="en-US" dirty="0"/>
        </a:p>
      </dgm:t>
    </dgm:pt>
    <dgm:pt modelId="{782142CE-FB7C-4717-B6AD-5F2050FAF587}" type="parTrans" cxnId="{80104756-6586-4B60-B535-EDAB46BEFB8B}">
      <dgm:prSet/>
      <dgm:spPr/>
      <dgm:t>
        <a:bodyPr/>
        <a:lstStyle/>
        <a:p>
          <a:endParaRPr lang="en-US"/>
        </a:p>
      </dgm:t>
    </dgm:pt>
    <dgm:pt modelId="{27FB9186-FAC5-48F5-BBE0-E6EEC094D814}" type="sibTrans" cxnId="{80104756-6586-4B60-B535-EDAB46BEFB8B}">
      <dgm:prSet/>
      <dgm:spPr/>
      <dgm:t>
        <a:bodyPr/>
        <a:lstStyle/>
        <a:p>
          <a:endParaRPr lang="en-US"/>
        </a:p>
      </dgm:t>
    </dgm:pt>
    <dgm:pt modelId="{20458BD2-871B-4108-B3EE-7BDBBBB2989C}">
      <dgm:prSet phldrT="[Text]"/>
      <dgm:spPr/>
      <dgm:t>
        <a:bodyPr/>
        <a:lstStyle/>
        <a:p>
          <a:r>
            <a:rPr lang="en-US" dirty="0" smtClean="0"/>
            <a:t>In this mode address field of instruction contains the address of effective address. </a:t>
          </a:r>
          <a:endParaRPr lang="en-US" dirty="0"/>
        </a:p>
      </dgm:t>
    </dgm:pt>
    <dgm:pt modelId="{251F624C-B492-4107-8566-DBF61C2D6F3A}" type="parTrans" cxnId="{111EFED4-3BDA-4481-8D6C-23017F4053A3}">
      <dgm:prSet/>
      <dgm:spPr/>
      <dgm:t>
        <a:bodyPr/>
        <a:lstStyle/>
        <a:p>
          <a:endParaRPr lang="en-US"/>
        </a:p>
      </dgm:t>
    </dgm:pt>
    <dgm:pt modelId="{73A311B4-F279-48F8-AC6C-871ADA5B1C43}" type="sibTrans" cxnId="{111EFED4-3BDA-4481-8D6C-23017F4053A3}">
      <dgm:prSet/>
      <dgm:spPr/>
      <dgm:t>
        <a:bodyPr/>
        <a:lstStyle/>
        <a:p>
          <a:endParaRPr lang="en-US"/>
        </a:p>
      </dgm:t>
    </dgm:pt>
    <dgm:pt modelId="{B8B8C354-4953-4F7B-9C88-77A681FE5069}">
      <dgm:prSet/>
      <dgm:spPr/>
      <dgm:t>
        <a:bodyPr/>
        <a:lstStyle/>
        <a:p>
          <a:r>
            <a:rPr lang="en-US" dirty="0" smtClean="0"/>
            <a:t>Indexed: Example: MOV AX, [SI +05]</a:t>
          </a:r>
          <a:endParaRPr lang="en-US" dirty="0"/>
        </a:p>
      </dgm:t>
    </dgm:pt>
    <dgm:pt modelId="{89247CF9-F517-438F-AF18-411825EA300A}" type="parTrans" cxnId="{9BB81C6E-DD22-41BD-9B86-277EAEDEDDDC}">
      <dgm:prSet/>
      <dgm:spPr/>
      <dgm:t>
        <a:bodyPr/>
        <a:lstStyle/>
        <a:p>
          <a:endParaRPr lang="en-US"/>
        </a:p>
      </dgm:t>
    </dgm:pt>
    <dgm:pt modelId="{E8F427ED-D0FD-4365-8E86-C19E35250586}" type="sibTrans" cxnId="{9BB81C6E-DD22-41BD-9B86-277EAEDEDDDC}">
      <dgm:prSet/>
      <dgm:spPr/>
      <dgm:t>
        <a:bodyPr/>
        <a:lstStyle/>
        <a:p>
          <a:endParaRPr lang="en-US"/>
        </a:p>
      </dgm:t>
    </dgm:pt>
    <dgm:pt modelId="{815C6F14-143A-4812-9A4A-11C89F5A07F2}">
      <dgm:prSet/>
      <dgm:spPr/>
      <dgm:t>
        <a:bodyPr/>
        <a:lstStyle/>
        <a:p>
          <a:r>
            <a:rPr lang="en-US" dirty="0" smtClean="0"/>
            <a:t>Based Indexed: Example: ADD AX, [BX+SI]</a:t>
          </a:r>
          <a:endParaRPr lang="en-US" dirty="0"/>
        </a:p>
      </dgm:t>
    </dgm:pt>
    <dgm:pt modelId="{F520E4AA-C877-48F8-A5CD-E7DBA9F01405}" type="parTrans" cxnId="{85074A20-8F58-49EE-83FF-0997FAA6F3CB}">
      <dgm:prSet/>
      <dgm:spPr/>
      <dgm:t>
        <a:bodyPr/>
        <a:lstStyle/>
        <a:p>
          <a:endParaRPr lang="en-US"/>
        </a:p>
      </dgm:t>
    </dgm:pt>
    <dgm:pt modelId="{4A6EDC4D-371A-490A-B5D1-CFDFDDA4B69C}" type="sibTrans" cxnId="{85074A20-8F58-49EE-83FF-0997FAA6F3CB}">
      <dgm:prSet/>
      <dgm:spPr/>
      <dgm:t>
        <a:bodyPr/>
        <a:lstStyle/>
        <a:p>
          <a:endParaRPr lang="en-US"/>
        </a:p>
      </dgm:t>
    </dgm:pt>
    <dgm:pt modelId="{15E721E0-5988-4C92-8296-9B407DEC1B23}">
      <dgm:prSet phldrT="[Text]"/>
      <dgm:spPr/>
      <dgm:t>
        <a:bodyPr/>
        <a:lstStyle/>
        <a:p>
          <a:r>
            <a:rPr lang="en-US" dirty="0" smtClean="0"/>
            <a:t>Here two references are required - 1st reference to get effective address; 2nd reference to access the data</a:t>
          </a:r>
          <a:endParaRPr lang="en-US" dirty="0"/>
        </a:p>
      </dgm:t>
    </dgm:pt>
    <dgm:pt modelId="{9E2C1A1D-2CC7-4764-84AA-534E79FBF2D5}" type="parTrans" cxnId="{EE56962A-C40A-472A-84A8-A723C6763ED7}">
      <dgm:prSet/>
      <dgm:spPr/>
      <dgm:t>
        <a:bodyPr/>
        <a:lstStyle/>
        <a:p>
          <a:endParaRPr lang="en-US"/>
        </a:p>
      </dgm:t>
    </dgm:pt>
    <dgm:pt modelId="{7878C443-A5B7-4DEE-9F20-CBA2910F899C}" type="sibTrans" cxnId="{EE56962A-C40A-472A-84A8-A723C6763ED7}">
      <dgm:prSet/>
      <dgm:spPr/>
      <dgm:t>
        <a:bodyPr/>
        <a:lstStyle/>
        <a:p>
          <a:endParaRPr lang="en-US"/>
        </a:p>
      </dgm:t>
    </dgm:pt>
    <dgm:pt modelId="{1E3A261B-C82A-40AD-8DA8-4F35B499B012}" type="pres">
      <dgm:prSet presAssocID="{26F53B14-455F-4C9F-A8A7-174A7D005414}" presName="linear" presStyleCnt="0">
        <dgm:presLayoutVars>
          <dgm:animLvl val="lvl"/>
          <dgm:resizeHandles val="exact"/>
        </dgm:presLayoutVars>
      </dgm:prSet>
      <dgm:spPr/>
    </dgm:pt>
    <dgm:pt modelId="{8772D974-3BA8-4AEB-A9DA-AFDE31E11F14}" type="pres">
      <dgm:prSet presAssocID="{BF8CB52E-AC80-4EB4-A7BD-40B389F129B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29F5B-5644-40D9-A339-7C12B8EC04AC}" type="pres">
      <dgm:prSet presAssocID="{BF8CB52E-AC80-4EB4-A7BD-40B389F129B4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C64202-11B2-4FC3-B79F-1843BF870C43}" type="pres">
      <dgm:prSet presAssocID="{7D27B812-8CB7-4409-9835-44A08F081BB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4DC9EB-E859-482A-97E5-681235C1D18A}" type="pres">
      <dgm:prSet presAssocID="{7D27B812-8CB7-4409-9835-44A08F081BB8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DD36C-7809-4933-9A52-51CC557A80EB}" type="pres">
      <dgm:prSet presAssocID="{ECBA2E97-98A2-4A6C-8FE5-A05A7BA7E0F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53F64D-9BD2-4D3B-BCFA-9E81EC677FE9}" type="pres">
      <dgm:prSet presAssocID="{ECBA2E97-98A2-4A6C-8FE5-A05A7BA7E0F2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FD3A62-11AF-4274-BC12-FF68A85416DE}" type="presOf" srcId="{0623E49C-9B2B-4152-82D1-0656E7AF0857}" destId="{45629F5B-5644-40D9-A339-7C12B8EC04AC}" srcOrd="0" destOrd="1" presId="urn:microsoft.com/office/officeart/2005/8/layout/vList2"/>
    <dgm:cxn modelId="{439737B0-CCAC-468A-A2F4-47B741932984}" srcId="{BF8CB52E-AC80-4EB4-A7BD-40B389F129B4}" destId="{0623E49C-9B2B-4152-82D1-0656E7AF0857}" srcOrd="1" destOrd="0" parTransId="{A550150E-ADF9-44FA-A8EA-C130C06573C2}" sibTransId="{4CCEB46E-A197-43DE-8553-9F0361D5EF78}"/>
    <dgm:cxn modelId="{DD525A78-2A51-417B-9115-9A7BC8173035}" type="presOf" srcId="{B8B8C354-4953-4F7B-9C88-77A681FE5069}" destId="{A753F64D-9BD2-4D3B-BCFA-9E81EC677FE9}" srcOrd="0" destOrd="2" presId="urn:microsoft.com/office/officeart/2005/8/layout/vList2"/>
    <dgm:cxn modelId="{C57BC3BE-BBD5-43A6-8FC0-1DC44407ACCB}" type="presOf" srcId="{22D92DE5-1E88-4027-8CB6-4F9075520CAF}" destId="{45629F5B-5644-40D9-A339-7C12B8EC04AC}" srcOrd="0" destOrd="0" presId="urn:microsoft.com/office/officeart/2005/8/layout/vList2"/>
    <dgm:cxn modelId="{54033B8E-110A-4C79-A547-009A4DA76726}" type="presOf" srcId="{7D27B812-8CB7-4409-9835-44A08F081BB8}" destId="{95C64202-11B2-4FC3-B79F-1843BF870C43}" srcOrd="0" destOrd="0" presId="urn:microsoft.com/office/officeart/2005/8/layout/vList2"/>
    <dgm:cxn modelId="{85074A20-8F58-49EE-83FF-0997FAA6F3CB}" srcId="{ECBA2E97-98A2-4A6C-8FE5-A05A7BA7E0F2}" destId="{815C6F14-143A-4812-9A4A-11C89F5A07F2}" srcOrd="3" destOrd="0" parTransId="{F520E4AA-C877-48F8-A5CD-E7DBA9F01405}" sibTransId="{4A6EDC4D-371A-490A-B5D1-CFDFDDA4B69C}"/>
    <dgm:cxn modelId="{D42C900D-5AC2-43DF-99DA-0F80EB9B667B}" srcId="{BF8CB52E-AC80-4EB4-A7BD-40B389F129B4}" destId="{A9AAB156-4C75-408D-9576-9DCE6040DF14}" srcOrd="2" destOrd="0" parTransId="{A13D3F88-2B11-49F9-BD87-937307A2464C}" sibTransId="{787397A8-6851-4BFF-9732-3CE1F619F6D2}"/>
    <dgm:cxn modelId="{37BEEE28-CEE7-4FF6-B3C4-39B88CB48F94}" srcId="{26F53B14-455F-4C9F-A8A7-174A7D005414}" destId="{7D27B812-8CB7-4409-9835-44A08F081BB8}" srcOrd="1" destOrd="0" parTransId="{BC03F323-2B20-4DAA-BA06-055084E0950F}" sibTransId="{B81B2395-FDF0-442C-BF51-0B914B3D39FC}"/>
    <dgm:cxn modelId="{A26B714C-7F7F-4DE7-AEE4-71344D2842F8}" srcId="{BF8CB52E-AC80-4EB4-A7BD-40B389F129B4}" destId="{22D92DE5-1E88-4027-8CB6-4F9075520CAF}" srcOrd="0" destOrd="0" parTransId="{17193D6C-596A-4BEE-A95C-3680452536AE}" sibTransId="{BF296621-FC3D-44C1-BB82-4D1281FBDAF9}"/>
    <dgm:cxn modelId="{5DF544D8-1CFF-4E31-B4D7-73E68ACA1A52}" srcId="{7D27B812-8CB7-4409-9835-44A08F081BB8}" destId="{133AB0AA-ACFF-4A77-A114-71E7BB4A74A2}" srcOrd="0" destOrd="0" parTransId="{59605734-5F1D-466F-BD80-A25AFB484A9E}" sibTransId="{1B926E13-CC82-4D30-9D75-8A2B2E5F0D9C}"/>
    <dgm:cxn modelId="{5DFE63C8-B9E3-4CF8-9918-0ADC664B3BBE}" srcId="{26F53B14-455F-4C9F-A8A7-174A7D005414}" destId="{BF8CB52E-AC80-4EB4-A7BD-40B389F129B4}" srcOrd="0" destOrd="0" parTransId="{B3DA4761-C091-47A8-9656-3F99C2866053}" sibTransId="{E7B24121-A7BC-4B96-83F2-D871A7366E7C}"/>
    <dgm:cxn modelId="{80104756-6586-4B60-B535-EDAB46BEFB8B}" srcId="{26F53B14-455F-4C9F-A8A7-174A7D005414}" destId="{ECBA2E97-98A2-4A6C-8FE5-A05A7BA7E0F2}" srcOrd="2" destOrd="0" parTransId="{782142CE-FB7C-4717-B6AD-5F2050FAF587}" sibTransId="{27FB9186-FAC5-48F5-BBE0-E6EEC094D814}"/>
    <dgm:cxn modelId="{91940F0F-3B11-4349-8CAC-14F3298C8889}" srcId="{7D27B812-8CB7-4409-9835-44A08F081BB8}" destId="{614B4594-A493-474F-9CF6-8FF517BE3354}" srcOrd="2" destOrd="0" parTransId="{0E6408AF-36BB-449D-9A58-BA8B857A2F6E}" sibTransId="{C7808CE1-8A9D-422E-BC2E-FAFAC1BDDE17}"/>
    <dgm:cxn modelId="{2663DA95-4CE5-444D-9FAA-7BD2E9844DBB}" type="presOf" srcId="{614B4594-A493-474F-9CF6-8FF517BE3354}" destId="{224DC9EB-E859-482A-97E5-681235C1D18A}" srcOrd="0" destOrd="2" presId="urn:microsoft.com/office/officeart/2005/8/layout/vList2"/>
    <dgm:cxn modelId="{9BB81C6E-DD22-41BD-9B86-277EAEDEDDDC}" srcId="{ECBA2E97-98A2-4A6C-8FE5-A05A7BA7E0F2}" destId="{B8B8C354-4953-4F7B-9C88-77A681FE5069}" srcOrd="2" destOrd="0" parTransId="{89247CF9-F517-438F-AF18-411825EA300A}" sibTransId="{E8F427ED-D0FD-4365-8E86-C19E35250586}"/>
    <dgm:cxn modelId="{187B85A3-6C9D-4FA2-A466-BA28A681C719}" type="presOf" srcId="{133AB0AA-ACFF-4A77-A114-71E7BB4A74A2}" destId="{224DC9EB-E859-482A-97E5-681235C1D18A}" srcOrd="0" destOrd="0" presId="urn:microsoft.com/office/officeart/2005/8/layout/vList2"/>
    <dgm:cxn modelId="{1B3E6ACE-046A-477E-AC67-F26AEE10D9B3}" type="presOf" srcId="{20458BD2-871B-4108-B3EE-7BDBBBB2989C}" destId="{A753F64D-9BD2-4D3B-BCFA-9E81EC677FE9}" srcOrd="0" destOrd="0" presId="urn:microsoft.com/office/officeart/2005/8/layout/vList2"/>
    <dgm:cxn modelId="{D3E048E8-26AF-49E1-9271-B1B502164F65}" type="presOf" srcId="{815C6F14-143A-4812-9A4A-11C89F5A07F2}" destId="{A753F64D-9BD2-4D3B-BCFA-9E81EC677FE9}" srcOrd="0" destOrd="3" presId="urn:microsoft.com/office/officeart/2005/8/layout/vList2"/>
    <dgm:cxn modelId="{863D68A0-C2CA-434E-BDFC-DDFEFF867141}" type="presOf" srcId="{ECBA2E97-98A2-4A6C-8FE5-A05A7BA7E0F2}" destId="{395DD36C-7809-4933-9A52-51CC557A80EB}" srcOrd="0" destOrd="0" presId="urn:microsoft.com/office/officeart/2005/8/layout/vList2"/>
    <dgm:cxn modelId="{65471C5B-8851-4161-8F03-58C533A97FFA}" srcId="{7D27B812-8CB7-4409-9835-44A08F081BB8}" destId="{41CA3DFE-5C4F-4062-9B4E-303ED37D8E1F}" srcOrd="1" destOrd="0" parTransId="{5B40AE06-40BF-43A4-8D52-9008EE457E51}" sibTransId="{5D701CD7-6C18-43A3-A3C9-0E1B61FC9530}"/>
    <dgm:cxn modelId="{02AD2ED9-5462-4D22-8D91-802C3A7158F7}" type="presOf" srcId="{A9AAB156-4C75-408D-9576-9DCE6040DF14}" destId="{45629F5B-5644-40D9-A339-7C12B8EC04AC}" srcOrd="0" destOrd="2" presId="urn:microsoft.com/office/officeart/2005/8/layout/vList2"/>
    <dgm:cxn modelId="{A261208E-B735-4B30-8489-E3C2ADA74094}" type="presOf" srcId="{BF8CB52E-AC80-4EB4-A7BD-40B389F129B4}" destId="{8772D974-3BA8-4AEB-A9DA-AFDE31E11F14}" srcOrd="0" destOrd="0" presId="urn:microsoft.com/office/officeart/2005/8/layout/vList2"/>
    <dgm:cxn modelId="{EE56962A-C40A-472A-84A8-A723C6763ED7}" srcId="{ECBA2E97-98A2-4A6C-8FE5-A05A7BA7E0F2}" destId="{15E721E0-5988-4C92-8296-9B407DEC1B23}" srcOrd="1" destOrd="0" parTransId="{9E2C1A1D-2CC7-4764-84AA-534E79FBF2D5}" sibTransId="{7878C443-A5B7-4DEE-9F20-CBA2910F899C}"/>
    <dgm:cxn modelId="{111EFED4-3BDA-4481-8D6C-23017F4053A3}" srcId="{ECBA2E97-98A2-4A6C-8FE5-A05A7BA7E0F2}" destId="{20458BD2-871B-4108-B3EE-7BDBBBB2989C}" srcOrd="0" destOrd="0" parTransId="{251F624C-B492-4107-8566-DBF61C2D6F3A}" sibTransId="{73A311B4-F279-48F8-AC6C-871ADA5B1C43}"/>
    <dgm:cxn modelId="{2403E24A-912F-4530-A6AB-609800023720}" type="presOf" srcId="{26F53B14-455F-4C9F-A8A7-174A7D005414}" destId="{1E3A261B-C82A-40AD-8DA8-4F35B499B012}" srcOrd="0" destOrd="0" presId="urn:microsoft.com/office/officeart/2005/8/layout/vList2"/>
    <dgm:cxn modelId="{408FE6B3-AEC8-4030-97DB-8DC2A00F83DC}" type="presOf" srcId="{15E721E0-5988-4C92-8296-9B407DEC1B23}" destId="{A753F64D-9BD2-4D3B-BCFA-9E81EC677FE9}" srcOrd="0" destOrd="1" presId="urn:microsoft.com/office/officeart/2005/8/layout/vList2"/>
    <dgm:cxn modelId="{1251B78B-4005-49D9-8DF9-06B51917E0D2}" type="presOf" srcId="{41CA3DFE-5C4F-4062-9B4E-303ED37D8E1F}" destId="{224DC9EB-E859-482A-97E5-681235C1D18A}" srcOrd="0" destOrd="1" presId="urn:microsoft.com/office/officeart/2005/8/layout/vList2"/>
    <dgm:cxn modelId="{78EC7467-055B-4D9A-B615-9331C19C98FC}" type="presParOf" srcId="{1E3A261B-C82A-40AD-8DA8-4F35B499B012}" destId="{8772D974-3BA8-4AEB-A9DA-AFDE31E11F14}" srcOrd="0" destOrd="0" presId="urn:microsoft.com/office/officeart/2005/8/layout/vList2"/>
    <dgm:cxn modelId="{158B4D42-0101-44FB-A2A1-49269E31F73A}" type="presParOf" srcId="{1E3A261B-C82A-40AD-8DA8-4F35B499B012}" destId="{45629F5B-5644-40D9-A339-7C12B8EC04AC}" srcOrd="1" destOrd="0" presId="urn:microsoft.com/office/officeart/2005/8/layout/vList2"/>
    <dgm:cxn modelId="{97D2147F-7C3A-47B3-90C9-FE78BD304D02}" type="presParOf" srcId="{1E3A261B-C82A-40AD-8DA8-4F35B499B012}" destId="{95C64202-11B2-4FC3-B79F-1843BF870C43}" srcOrd="2" destOrd="0" presId="urn:microsoft.com/office/officeart/2005/8/layout/vList2"/>
    <dgm:cxn modelId="{CDA69CB7-972A-4782-A8DD-39BDAFF4035B}" type="presParOf" srcId="{1E3A261B-C82A-40AD-8DA8-4F35B499B012}" destId="{224DC9EB-E859-482A-97E5-681235C1D18A}" srcOrd="3" destOrd="0" presId="urn:microsoft.com/office/officeart/2005/8/layout/vList2"/>
    <dgm:cxn modelId="{2253F438-4E76-4820-BCD1-C3E13467501E}" type="presParOf" srcId="{1E3A261B-C82A-40AD-8DA8-4F35B499B012}" destId="{395DD36C-7809-4933-9A52-51CC557A80EB}" srcOrd="4" destOrd="0" presId="urn:microsoft.com/office/officeart/2005/8/layout/vList2"/>
    <dgm:cxn modelId="{B12958C7-0DD5-4E42-B7A9-FA43C71EE87E}" type="presParOf" srcId="{1E3A261B-C82A-40AD-8DA8-4F35B499B012}" destId="{A753F64D-9BD2-4D3B-BCFA-9E81EC677FE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F53B14-455F-4C9F-A8A7-174A7D0054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7B6CE-5A4A-4889-B608-B1DDD704C4C5}">
      <dgm:prSet/>
      <dgm:spPr/>
      <dgm:t>
        <a:bodyPr/>
        <a:lstStyle/>
        <a:p>
          <a:r>
            <a:rPr lang="en-US" dirty="0" smtClean="0"/>
            <a:t>Register Mode</a:t>
          </a:r>
          <a:endParaRPr lang="en-US" dirty="0"/>
        </a:p>
      </dgm:t>
    </dgm:pt>
    <dgm:pt modelId="{706A1D81-A5A1-4012-A62B-58EFD7174ABA}" type="parTrans" cxnId="{F1A337FD-48A3-4A2F-B52E-FC864E174134}">
      <dgm:prSet/>
      <dgm:spPr/>
      <dgm:t>
        <a:bodyPr/>
        <a:lstStyle/>
        <a:p>
          <a:endParaRPr lang="en-US"/>
        </a:p>
      </dgm:t>
    </dgm:pt>
    <dgm:pt modelId="{850161C5-71E1-45E7-98C5-8751AE58044A}" type="sibTrans" cxnId="{F1A337FD-48A3-4A2F-B52E-FC864E174134}">
      <dgm:prSet/>
      <dgm:spPr/>
      <dgm:t>
        <a:bodyPr/>
        <a:lstStyle/>
        <a:p>
          <a:endParaRPr lang="en-US"/>
        </a:p>
      </dgm:t>
    </dgm:pt>
    <dgm:pt modelId="{B3BFA68D-8984-47DF-AE44-4A1BAE26B01B}">
      <dgm:prSet/>
      <dgm:spPr/>
      <dgm:t>
        <a:bodyPr/>
        <a:lstStyle/>
        <a:p>
          <a:r>
            <a:rPr lang="en-US" dirty="0" smtClean="0"/>
            <a:t>In register addressing the operand is placed in one of 8 bit or 16 bit general purpose registers</a:t>
          </a:r>
          <a:endParaRPr lang="en-US" dirty="0"/>
        </a:p>
      </dgm:t>
    </dgm:pt>
    <dgm:pt modelId="{0C939FB2-6F05-49FC-AFB1-495877C11FCF}" type="parTrans" cxnId="{05FF822C-E5BB-4ED6-86CA-7639D8DF91A3}">
      <dgm:prSet/>
      <dgm:spPr/>
      <dgm:t>
        <a:bodyPr/>
        <a:lstStyle/>
        <a:p>
          <a:endParaRPr lang="en-US"/>
        </a:p>
      </dgm:t>
    </dgm:pt>
    <dgm:pt modelId="{DC0FB1DA-0B70-401D-8E3F-77A41CE47525}" type="sibTrans" cxnId="{05FF822C-E5BB-4ED6-86CA-7639D8DF91A3}">
      <dgm:prSet/>
      <dgm:spPr/>
      <dgm:t>
        <a:bodyPr/>
        <a:lstStyle/>
        <a:p>
          <a:endParaRPr lang="en-US"/>
        </a:p>
      </dgm:t>
    </dgm:pt>
    <dgm:pt modelId="{2E07B543-1EE0-46F5-A6B6-2DAB31C528D1}">
      <dgm:prSet/>
      <dgm:spPr/>
      <dgm:t>
        <a:bodyPr/>
        <a:lstStyle/>
        <a:p>
          <a:r>
            <a:rPr lang="en-US" dirty="0" smtClean="0"/>
            <a:t>Here one register reference is required to access the data</a:t>
          </a:r>
          <a:endParaRPr lang="en-US" dirty="0"/>
        </a:p>
      </dgm:t>
    </dgm:pt>
    <dgm:pt modelId="{59ECCB1E-9C3C-452E-931D-B657982BFC54}" type="parTrans" cxnId="{BBF810D2-068C-4927-B83E-CD28217F06DE}">
      <dgm:prSet/>
      <dgm:spPr/>
      <dgm:t>
        <a:bodyPr/>
        <a:lstStyle/>
        <a:p>
          <a:endParaRPr lang="en-US"/>
        </a:p>
      </dgm:t>
    </dgm:pt>
    <dgm:pt modelId="{894BB7B4-867E-428A-B00A-77E5B7742C8F}" type="sibTrans" cxnId="{BBF810D2-068C-4927-B83E-CD28217F06DE}">
      <dgm:prSet/>
      <dgm:spPr/>
      <dgm:t>
        <a:bodyPr/>
        <a:lstStyle/>
        <a:p>
          <a:endParaRPr lang="en-US"/>
        </a:p>
      </dgm:t>
    </dgm:pt>
    <dgm:pt modelId="{7EDC5E7C-1457-4B5B-A0D9-F1ED2032D253}">
      <dgm:prSet/>
      <dgm:spPr/>
      <dgm:t>
        <a:bodyPr/>
        <a:lstStyle/>
        <a:p>
          <a:r>
            <a:rPr lang="en-US" dirty="0" smtClean="0"/>
            <a:t>The data is in the register that is specified by the instruction</a:t>
          </a:r>
          <a:endParaRPr lang="en-US" dirty="0"/>
        </a:p>
      </dgm:t>
    </dgm:pt>
    <dgm:pt modelId="{0434B30B-1D12-40B3-9FA0-BD33C821E619}" type="parTrans" cxnId="{08DF0B00-45C7-46AF-92BB-04158239D584}">
      <dgm:prSet/>
      <dgm:spPr/>
      <dgm:t>
        <a:bodyPr/>
        <a:lstStyle/>
        <a:p>
          <a:endParaRPr lang="en-US"/>
        </a:p>
      </dgm:t>
    </dgm:pt>
    <dgm:pt modelId="{190AEB6E-6994-4210-8DE2-5A13F3A8405A}" type="sibTrans" cxnId="{08DF0B00-45C7-46AF-92BB-04158239D584}">
      <dgm:prSet/>
      <dgm:spPr/>
      <dgm:t>
        <a:bodyPr/>
        <a:lstStyle/>
        <a:p>
          <a:endParaRPr lang="en-US"/>
        </a:p>
      </dgm:t>
    </dgm:pt>
    <dgm:pt modelId="{3ACF1BA6-E7DD-4374-8CD8-159648703163}">
      <dgm:prSet/>
      <dgm:spPr/>
      <dgm:t>
        <a:bodyPr/>
        <a:lstStyle/>
        <a:p>
          <a:r>
            <a:rPr lang="en-US" dirty="0" smtClean="0"/>
            <a:t>MOV AX,CX (move the contents of CX register to AX register)</a:t>
          </a:r>
          <a:endParaRPr lang="en-US" dirty="0"/>
        </a:p>
      </dgm:t>
    </dgm:pt>
    <dgm:pt modelId="{499865B9-51FA-4096-94C2-7C7063A31929}" type="parTrans" cxnId="{7B4E8AA4-4C72-411B-9608-C036A13B9334}">
      <dgm:prSet/>
      <dgm:spPr/>
      <dgm:t>
        <a:bodyPr/>
        <a:lstStyle/>
        <a:p>
          <a:endParaRPr lang="en-US"/>
        </a:p>
      </dgm:t>
    </dgm:pt>
    <dgm:pt modelId="{0C7A049D-C38D-4CE4-AF03-915F6FF1674C}" type="sibTrans" cxnId="{7B4E8AA4-4C72-411B-9608-C036A13B9334}">
      <dgm:prSet/>
      <dgm:spPr/>
      <dgm:t>
        <a:bodyPr/>
        <a:lstStyle/>
        <a:p>
          <a:endParaRPr lang="en-US"/>
        </a:p>
      </dgm:t>
    </dgm:pt>
    <dgm:pt modelId="{D4BF8DAA-C78C-49D4-8A0B-F30B12EEA017}">
      <dgm:prSet/>
      <dgm:spPr/>
      <dgm:t>
        <a:bodyPr/>
        <a:lstStyle/>
        <a:p>
          <a:r>
            <a:rPr lang="en-US" dirty="0" smtClean="0"/>
            <a:t>Register Indirect mode</a:t>
          </a:r>
          <a:endParaRPr lang="en-US" dirty="0"/>
        </a:p>
      </dgm:t>
    </dgm:pt>
    <dgm:pt modelId="{7D6B6F07-B502-43B8-AEBA-1152FEDFE8F9}" type="parTrans" cxnId="{B3EC75F7-B3F5-4441-9A58-823A14B7740B}">
      <dgm:prSet/>
      <dgm:spPr/>
      <dgm:t>
        <a:bodyPr/>
        <a:lstStyle/>
        <a:p>
          <a:endParaRPr lang="en-US"/>
        </a:p>
      </dgm:t>
    </dgm:pt>
    <dgm:pt modelId="{ADB85EBD-94ED-4689-A8AB-DD47043BED46}" type="sibTrans" cxnId="{B3EC75F7-B3F5-4441-9A58-823A14B7740B}">
      <dgm:prSet/>
      <dgm:spPr/>
      <dgm:t>
        <a:bodyPr/>
        <a:lstStyle/>
        <a:p>
          <a:endParaRPr lang="en-US"/>
        </a:p>
      </dgm:t>
    </dgm:pt>
    <dgm:pt modelId="{BA82C0B3-DBF0-438F-809C-EC4957CCAC4B}">
      <dgm:prSet/>
      <dgm:spPr/>
      <dgm:t>
        <a:bodyPr/>
        <a:lstStyle/>
        <a:p>
          <a:r>
            <a:rPr lang="en-US" dirty="0" smtClean="0"/>
            <a:t>In this addressing the operand’s offset is placed in any one of the registers BX,BP,SI,DI as specified in the instruction</a:t>
          </a:r>
          <a:endParaRPr lang="en-US" dirty="0"/>
        </a:p>
      </dgm:t>
    </dgm:pt>
    <dgm:pt modelId="{A4808262-7796-4717-8964-211275B84801}" type="parTrans" cxnId="{F35523B8-1D42-49F3-862B-DB8504F2066F}">
      <dgm:prSet/>
      <dgm:spPr/>
      <dgm:t>
        <a:bodyPr/>
        <a:lstStyle/>
        <a:p>
          <a:endParaRPr lang="en-US"/>
        </a:p>
      </dgm:t>
    </dgm:pt>
    <dgm:pt modelId="{EAA14BB9-7DC7-43A8-9C82-F92D2F8F04B5}" type="sibTrans" cxnId="{F35523B8-1D42-49F3-862B-DB8504F2066F}">
      <dgm:prSet/>
      <dgm:spPr/>
      <dgm:t>
        <a:bodyPr/>
        <a:lstStyle/>
        <a:p>
          <a:endParaRPr lang="en-US"/>
        </a:p>
      </dgm:t>
    </dgm:pt>
    <dgm:pt modelId="{19ECBCCA-3D9D-477F-AB56-E576BBAE31C3}">
      <dgm:prSet/>
      <dgm:spPr/>
      <dgm:t>
        <a:bodyPr/>
        <a:lstStyle/>
        <a:p>
          <a:r>
            <a:rPr lang="en-US" dirty="0" smtClean="0"/>
            <a:t>The effective address of the data is in the base register or an index register that is specified by the instruction</a:t>
          </a:r>
          <a:endParaRPr lang="en-US" dirty="0"/>
        </a:p>
      </dgm:t>
    </dgm:pt>
    <dgm:pt modelId="{F619A0B3-CE30-49E6-A7EC-090F4C65F88B}" type="parTrans" cxnId="{F893B0B2-FF0E-4553-948E-3652B866BBF9}">
      <dgm:prSet/>
      <dgm:spPr/>
      <dgm:t>
        <a:bodyPr/>
        <a:lstStyle/>
        <a:p>
          <a:endParaRPr lang="en-US"/>
        </a:p>
      </dgm:t>
    </dgm:pt>
    <dgm:pt modelId="{2EB222C1-525D-4E7C-8814-C5CC32126B73}" type="sibTrans" cxnId="{F893B0B2-FF0E-4553-948E-3652B866BBF9}">
      <dgm:prSet/>
      <dgm:spPr/>
      <dgm:t>
        <a:bodyPr/>
        <a:lstStyle/>
        <a:p>
          <a:endParaRPr lang="en-US"/>
        </a:p>
      </dgm:t>
    </dgm:pt>
    <dgm:pt modelId="{B2531349-2189-472F-AFE3-BEF34387D9C3}">
      <dgm:prSet/>
      <dgm:spPr/>
      <dgm:t>
        <a:bodyPr/>
        <a:lstStyle/>
        <a:p>
          <a:r>
            <a:rPr lang="en-US" dirty="0" smtClean="0"/>
            <a:t>MOV AX, [BX](move the contents of memory location s addressed by the register BX to the register AX)</a:t>
          </a:r>
          <a:endParaRPr lang="en-US" dirty="0"/>
        </a:p>
      </dgm:t>
    </dgm:pt>
    <dgm:pt modelId="{6FD82FD0-37F4-4873-A401-C7C8CE463C4E}" type="parTrans" cxnId="{6CFA6965-5D35-4AD4-AA26-C88224E025B3}">
      <dgm:prSet/>
      <dgm:spPr/>
      <dgm:t>
        <a:bodyPr/>
        <a:lstStyle/>
        <a:p>
          <a:endParaRPr lang="en-US"/>
        </a:p>
      </dgm:t>
    </dgm:pt>
    <dgm:pt modelId="{C399D6EF-176F-4A94-8A85-9870A4F6B744}" type="sibTrans" cxnId="{6CFA6965-5D35-4AD4-AA26-C88224E025B3}">
      <dgm:prSet/>
      <dgm:spPr/>
      <dgm:t>
        <a:bodyPr/>
        <a:lstStyle/>
        <a:p>
          <a:endParaRPr lang="en-US"/>
        </a:p>
      </dgm:t>
    </dgm:pt>
    <dgm:pt modelId="{1E3A261B-C82A-40AD-8DA8-4F35B499B012}" type="pres">
      <dgm:prSet presAssocID="{26F53B14-455F-4C9F-A8A7-174A7D005414}" presName="linear" presStyleCnt="0">
        <dgm:presLayoutVars>
          <dgm:animLvl val="lvl"/>
          <dgm:resizeHandles val="exact"/>
        </dgm:presLayoutVars>
      </dgm:prSet>
      <dgm:spPr/>
    </dgm:pt>
    <dgm:pt modelId="{FB2D5C92-ECDD-4E68-87EA-AB57A853DA83}" type="pres">
      <dgm:prSet presAssocID="{E7C7B6CE-5A4A-4889-B608-B1DDD704C4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D4A62B-31B0-4965-A7E1-E37E045E16D7}" type="pres">
      <dgm:prSet presAssocID="{E7C7B6CE-5A4A-4889-B608-B1DDD704C4C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31CDF5-E012-466A-822A-A906D6D47125}" type="pres">
      <dgm:prSet presAssocID="{D4BF8DAA-C78C-49D4-8A0B-F30B12EEA01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1EFB9C-0767-44A7-BAE4-39773984E74C}" type="pres">
      <dgm:prSet presAssocID="{D4BF8DAA-C78C-49D4-8A0B-F30B12EEA01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5523B8-1D42-49F3-862B-DB8504F2066F}" srcId="{D4BF8DAA-C78C-49D4-8A0B-F30B12EEA017}" destId="{BA82C0B3-DBF0-438F-809C-EC4957CCAC4B}" srcOrd="0" destOrd="0" parTransId="{A4808262-7796-4717-8964-211275B84801}" sibTransId="{EAA14BB9-7DC7-43A8-9C82-F92D2F8F04B5}"/>
    <dgm:cxn modelId="{7B4E8AA4-4C72-411B-9608-C036A13B9334}" srcId="{E7C7B6CE-5A4A-4889-B608-B1DDD704C4C5}" destId="{3ACF1BA6-E7DD-4374-8CD8-159648703163}" srcOrd="3" destOrd="0" parTransId="{499865B9-51FA-4096-94C2-7C7063A31929}" sibTransId="{0C7A049D-C38D-4CE4-AF03-915F6FF1674C}"/>
    <dgm:cxn modelId="{2ED1F2B8-A235-49CB-9E15-AA23CCDCC26C}" type="presOf" srcId="{E7C7B6CE-5A4A-4889-B608-B1DDD704C4C5}" destId="{FB2D5C92-ECDD-4E68-87EA-AB57A853DA83}" srcOrd="0" destOrd="0" presId="urn:microsoft.com/office/officeart/2005/8/layout/vList2"/>
    <dgm:cxn modelId="{A6E2A60B-92BE-4564-A82E-CCD65374D987}" type="presOf" srcId="{B3BFA68D-8984-47DF-AE44-4A1BAE26B01B}" destId="{49D4A62B-31B0-4965-A7E1-E37E045E16D7}" srcOrd="0" destOrd="0" presId="urn:microsoft.com/office/officeart/2005/8/layout/vList2"/>
    <dgm:cxn modelId="{BBF810D2-068C-4927-B83E-CD28217F06DE}" srcId="{E7C7B6CE-5A4A-4889-B608-B1DDD704C4C5}" destId="{2E07B543-1EE0-46F5-A6B6-2DAB31C528D1}" srcOrd="2" destOrd="0" parTransId="{59ECCB1E-9C3C-452E-931D-B657982BFC54}" sibTransId="{894BB7B4-867E-428A-B00A-77E5B7742C8F}"/>
    <dgm:cxn modelId="{B3EC75F7-B3F5-4441-9A58-823A14B7740B}" srcId="{26F53B14-455F-4C9F-A8A7-174A7D005414}" destId="{D4BF8DAA-C78C-49D4-8A0B-F30B12EEA017}" srcOrd="1" destOrd="0" parTransId="{7D6B6F07-B502-43B8-AEBA-1152FEDFE8F9}" sibTransId="{ADB85EBD-94ED-4689-A8AB-DD47043BED46}"/>
    <dgm:cxn modelId="{F44DA745-316A-4964-BA00-0848405BD5F2}" type="presOf" srcId="{B2531349-2189-472F-AFE3-BEF34387D9C3}" destId="{141EFB9C-0767-44A7-BAE4-39773984E74C}" srcOrd="0" destOrd="2" presId="urn:microsoft.com/office/officeart/2005/8/layout/vList2"/>
    <dgm:cxn modelId="{8AE2B5D5-A987-42A1-8103-66CF6920A740}" type="presOf" srcId="{7EDC5E7C-1457-4B5B-A0D9-F1ED2032D253}" destId="{49D4A62B-31B0-4965-A7E1-E37E045E16D7}" srcOrd="0" destOrd="1" presId="urn:microsoft.com/office/officeart/2005/8/layout/vList2"/>
    <dgm:cxn modelId="{99CBA5CA-B6B1-4D3C-8003-F0FE16CC17F6}" type="presOf" srcId="{D4BF8DAA-C78C-49D4-8A0B-F30B12EEA017}" destId="{5431CDF5-E012-466A-822A-A906D6D47125}" srcOrd="0" destOrd="0" presId="urn:microsoft.com/office/officeart/2005/8/layout/vList2"/>
    <dgm:cxn modelId="{EC02A0CB-4CF7-49A0-97A9-5B2B5248B375}" type="presOf" srcId="{2E07B543-1EE0-46F5-A6B6-2DAB31C528D1}" destId="{49D4A62B-31B0-4965-A7E1-E37E045E16D7}" srcOrd="0" destOrd="2" presId="urn:microsoft.com/office/officeart/2005/8/layout/vList2"/>
    <dgm:cxn modelId="{6CFA6965-5D35-4AD4-AA26-C88224E025B3}" srcId="{D4BF8DAA-C78C-49D4-8A0B-F30B12EEA017}" destId="{B2531349-2189-472F-AFE3-BEF34387D9C3}" srcOrd="2" destOrd="0" parTransId="{6FD82FD0-37F4-4873-A401-C7C8CE463C4E}" sibTransId="{C399D6EF-176F-4A94-8A85-9870A4F6B744}"/>
    <dgm:cxn modelId="{F1A337FD-48A3-4A2F-B52E-FC864E174134}" srcId="{26F53B14-455F-4C9F-A8A7-174A7D005414}" destId="{E7C7B6CE-5A4A-4889-B608-B1DDD704C4C5}" srcOrd="0" destOrd="0" parTransId="{706A1D81-A5A1-4012-A62B-58EFD7174ABA}" sibTransId="{850161C5-71E1-45E7-98C5-8751AE58044A}"/>
    <dgm:cxn modelId="{05FF822C-E5BB-4ED6-86CA-7639D8DF91A3}" srcId="{E7C7B6CE-5A4A-4889-B608-B1DDD704C4C5}" destId="{B3BFA68D-8984-47DF-AE44-4A1BAE26B01B}" srcOrd="0" destOrd="0" parTransId="{0C939FB2-6F05-49FC-AFB1-495877C11FCF}" sibTransId="{DC0FB1DA-0B70-401D-8E3F-77A41CE47525}"/>
    <dgm:cxn modelId="{DD913284-39C1-48CD-AC80-9982B31F9F19}" type="presOf" srcId="{BA82C0B3-DBF0-438F-809C-EC4957CCAC4B}" destId="{141EFB9C-0767-44A7-BAE4-39773984E74C}" srcOrd="0" destOrd="0" presId="urn:microsoft.com/office/officeart/2005/8/layout/vList2"/>
    <dgm:cxn modelId="{03692E4E-8871-4142-B058-FA5FCA53B276}" type="presOf" srcId="{26F53B14-455F-4C9F-A8A7-174A7D005414}" destId="{1E3A261B-C82A-40AD-8DA8-4F35B499B012}" srcOrd="0" destOrd="0" presId="urn:microsoft.com/office/officeart/2005/8/layout/vList2"/>
    <dgm:cxn modelId="{4D5CBC45-1A46-4F08-AB32-E38E1BAC39D6}" type="presOf" srcId="{19ECBCCA-3D9D-477F-AB56-E576BBAE31C3}" destId="{141EFB9C-0767-44A7-BAE4-39773984E74C}" srcOrd="0" destOrd="1" presId="urn:microsoft.com/office/officeart/2005/8/layout/vList2"/>
    <dgm:cxn modelId="{08DF0B00-45C7-46AF-92BB-04158239D584}" srcId="{E7C7B6CE-5A4A-4889-B608-B1DDD704C4C5}" destId="{7EDC5E7C-1457-4B5B-A0D9-F1ED2032D253}" srcOrd="1" destOrd="0" parTransId="{0434B30B-1D12-40B3-9FA0-BD33C821E619}" sibTransId="{190AEB6E-6994-4210-8DE2-5A13F3A8405A}"/>
    <dgm:cxn modelId="{3FAC6770-1D99-4710-A2EE-04146073BD31}" type="presOf" srcId="{3ACF1BA6-E7DD-4374-8CD8-159648703163}" destId="{49D4A62B-31B0-4965-A7E1-E37E045E16D7}" srcOrd="0" destOrd="3" presId="urn:microsoft.com/office/officeart/2005/8/layout/vList2"/>
    <dgm:cxn modelId="{F893B0B2-FF0E-4553-948E-3652B866BBF9}" srcId="{D4BF8DAA-C78C-49D4-8A0B-F30B12EEA017}" destId="{19ECBCCA-3D9D-477F-AB56-E576BBAE31C3}" srcOrd="1" destOrd="0" parTransId="{F619A0B3-CE30-49E6-A7EC-090F4C65F88B}" sibTransId="{2EB222C1-525D-4E7C-8814-C5CC32126B73}"/>
    <dgm:cxn modelId="{3FB428DD-5DB2-4D1B-94CF-B64046091C4B}" type="presParOf" srcId="{1E3A261B-C82A-40AD-8DA8-4F35B499B012}" destId="{FB2D5C92-ECDD-4E68-87EA-AB57A853DA83}" srcOrd="0" destOrd="0" presId="urn:microsoft.com/office/officeart/2005/8/layout/vList2"/>
    <dgm:cxn modelId="{0805D49D-0F69-415C-9A89-78A5D6E936BB}" type="presParOf" srcId="{1E3A261B-C82A-40AD-8DA8-4F35B499B012}" destId="{49D4A62B-31B0-4965-A7E1-E37E045E16D7}" srcOrd="1" destOrd="0" presId="urn:microsoft.com/office/officeart/2005/8/layout/vList2"/>
    <dgm:cxn modelId="{AD385B53-B7D6-4CD8-B401-947FB9147CB8}" type="presParOf" srcId="{1E3A261B-C82A-40AD-8DA8-4F35B499B012}" destId="{5431CDF5-E012-466A-822A-A906D6D47125}" srcOrd="2" destOrd="0" presId="urn:microsoft.com/office/officeart/2005/8/layout/vList2"/>
    <dgm:cxn modelId="{D3C11778-66D0-494A-AD8C-DA92A0B42D87}" type="presParOf" srcId="{1E3A261B-C82A-40AD-8DA8-4F35B499B012}" destId="{141EFB9C-0767-44A7-BAE4-39773984E74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5CF73-DC1D-43F3-BE8A-931ABD577298}">
      <dsp:nvSpPr>
        <dsp:cNvPr id="0" name=""/>
        <dsp:cNvSpPr/>
      </dsp:nvSpPr>
      <dsp:spPr>
        <a:xfrm>
          <a:off x="0" y="0"/>
          <a:ext cx="77708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69503-25A9-4074-BE41-E07AC417E61D}">
      <dsp:nvSpPr>
        <dsp:cNvPr id="0" name=""/>
        <dsp:cNvSpPr/>
      </dsp:nvSpPr>
      <dsp:spPr>
        <a:xfrm>
          <a:off x="0" y="0"/>
          <a:ext cx="1554162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accent2"/>
              </a:solidFill>
            </a:rPr>
            <a:t>C Instructions</a:t>
          </a:r>
          <a:endParaRPr lang="en-US" sz="2100" kern="1200" dirty="0">
            <a:solidFill>
              <a:schemeClr val="accent2"/>
            </a:solidFill>
          </a:endParaRPr>
        </a:p>
      </dsp:txBody>
      <dsp:txXfrm>
        <a:off x="0" y="0"/>
        <a:ext cx="1554162" cy="1828800"/>
      </dsp:txXfrm>
    </dsp:sp>
    <dsp:sp modelId="{8C542246-3FC2-45B5-880F-627CDF950D36}">
      <dsp:nvSpPr>
        <dsp:cNvPr id="0" name=""/>
        <dsp:cNvSpPr/>
      </dsp:nvSpPr>
      <dsp:spPr>
        <a:xfrm>
          <a:off x="1670724" y="28575"/>
          <a:ext cx="6100087" cy="57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accent2"/>
              </a:solidFill>
            </a:rPr>
            <a:t>Problems</a:t>
          </a:r>
          <a:endParaRPr lang="en-US" sz="2700" kern="1200" dirty="0">
            <a:solidFill>
              <a:schemeClr val="accent2"/>
            </a:solidFill>
          </a:endParaRPr>
        </a:p>
      </dsp:txBody>
      <dsp:txXfrm>
        <a:off x="1670724" y="28575"/>
        <a:ext cx="6100087" cy="571499"/>
      </dsp:txXfrm>
    </dsp:sp>
    <dsp:sp modelId="{4719FBC8-E2DE-41DE-9A27-526682E25F7D}">
      <dsp:nvSpPr>
        <dsp:cNvPr id="0" name=""/>
        <dsp:cNvSpPr/>
      </dsp:nvSpPr>
      <dsp:spPr>
        <a:xfrm>
          <a:off x="1554162" y="600074"/>
          <a:ext cx="62166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BC53D-8B7F-4448-9130-67BDA4D71C20}">
      <dsp:nvSpPr>
        <dsp:cNvPr id="0" name=""/>
        <dsp:cNvSpPr/>
      </dsp:nvSpPr>
      <dsp:spPr>
        <a:xfrm>
          <a:off x="1670724" y="628649"/>
          <a:ext cx="6100087" cy="57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accent2"/>
              </a:solidFill>
            </a:rPr>
            <a:t>Algorithms</a:t>
          </a:r>
          <a:endParaRPr lang="en-US" sz="2700" kern="1200" dirty="0">
            <a:solidFill>
              <a:schemeClr val="accent2"/>
            </a:solidFill>
          </a:endParaRPr>
        </a:p>
      </dsp:txBody>
      <dsp:txXfrm>
        <a:off x="1670724" y="628649"/>
        <a:ext cx="6100087" cy="571499"/>
      </dsp:txXfrm>
    </dsp:sp>
    <dsp:sp modelId="{60AFD914-3766-430E-AE19-E4BF7C105A72}">
      <dsp:nvSpPr>
        <dsp:cNvPr id="0" name=""/>
        <dsp:cNvSpPr/>
      </dsp:nvSpPr>
      <dsp:spPr>
        <a:xfrm>
          <a:off x="1554162" y="1200149"/>
          <a:ext cx="62166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095B9-26CE-48DE-863C-F6B7DEFBD5A8}">
      <dsp:nvSpPr>
        <dsp:cNvPr id="0" name=""/>
        <dsp:cNvSpPr/>
      </dsp:nvSpPr>
      <dsp:spPr>
        <a:xfrm>
          <a:off x="1670724" y="1228724"/>
          <a:ext cx="6100087" cy="57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accent2"/>
              </a:solidFill>
            </a:rPr>
            <a:t>Language (Program</a:t>
          </a:r>
          <a:r>
            <a:rPr lang="en-US" sz="2700" kern="1200" dirty="0" smtClean="0"/>
            <a:t>)</a:t>
          </a:r>
          <a:endParaRPr lang="en-US" sz="2700" kern="1200" dirty="0"/>
        </a:p>
      </dsp:txBody>
      <dsp:txXfrm>
        <a:off x="1670724" y="1228724"/>
        <a:ext cx="6100087" cy="571499"/>
      </dsp:txXfrm>
    </dsp:sp>
    <dsp:sp modelId="{1E72CA78-4314-4095-BA02-0A6A20BDCD74}">
      <dsp:nvSpPr>
        <dsp:cNvPr id="0" name=""/>
        <dsp:cNvSpPr/>
      </dsp:nvSpPr>
      <dsp:spPr>
        <a:xfrm>
          <a:off x="1554162" y="1800224"/>
          <a:ext cx="62166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5CF73-DC1D-43F3-BE8A-931ABD577298}">
      <dsp:nvSpPr>
        <dsp:cNvPr id="0" name=""/>
        <dsp:cNvSpPr/>
      </dsp:nvSpPr>
      <dsp:spPr>
        <a:xfrm>
          <a:off x="0" y="0"/>
          <a:ext cx="7620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69503-25A9-4074-BE41-E07AC417E61D}">
      <dsp:nvSpPr>
        <dsp:cNvPr id="0" name=""/>
        <dsp:cNvSpPr/>
      </dsp:nvSpPr>
      <dsp:spPr>
        <a:xfrm>
          <a:off x="0" y="0"/>
          <a:ext cx="1524000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accent4">
                  <a:lumMod val="75000"/>
                </a:schemeClr>
              </a:solidFill>
            </a:rPr>
            <a:t>Machine</a:t>
          </a:r>
          <a:endParaRPr lang="en-US" sz="27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0" y="0"/>
        <a:ext cx="1524000" cy="1828800"/>
      </dsp:txXfrm>
    </dsp:sp>
    <dsp:sp modelId="{8C542246-3FC2-45B5-880F-627CDF950D36}">
      <dsp:nvSpPr>
        <dsp:cNvPr id="0" name=""/>
        <dsp:cNvSpPr/>
      </dsp:nvSpPr>
      <dsp:spPr>
        <a:xfrm>
          <a:off x="1638299" y="28575"/>
          <a:ext cx="5981700" cy="57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accent4">
                  <a:lumMod val="75000"/>
                </a:schemeClr>
              </a:solidFill>
            </a:rPr>
            <a:t>Microarchitecture</a:t>
          </a:r>
          <a:endParaRPr lang="en-US" sz="27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1638299" y="28575"/>
        <a:ext cx="5981700" cy="571499"/>
      </dsp:txXfrm>
    </dsp:sp>
    <dsp:sp modelId="{4719FBC8-E2DE-41DE-9A27-526682E25F7D}">
      <dsp:nvSpPr>
        <dsp:cNvPr id="0" name=""/>
        <dsp:cNvSpPr/>
      </dsp:nvSpPr>
      <dsp:spPr>
        <a:xfrm>
          <a:off x="1523999" y="600074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BC53D-8B7F-4448-9130-67BDA4D71C20}">
      <dsp:nvSpPr>
        <dsp:cNvPr id="0" name=""/>
        <dsp:cNvSpPr/>
      </dsp:nvSpPr>
      <dsp:spPr>
        <a:xfrm>
          <a:off x="1638299" y="628649"/>
          <a:ext cx="5981700" cy="57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>
              <a:solidFill>
                <a:schemeClr val="accent4">
                  <a:lumMod val="75000"/>
                </a:schemeClr>
              </a:solidFill>
            </a:rPr>
            <a:t>Circuits</a:t>
          </a:r>
          <a:endParaRPr lang="en-US" sz="27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1638299" y="628649"/>
        <a:ext cx="5981700" cy="571499"/>
      </dsp:txXfrm>
    </dsp:sp>
    <dsp:sp modelId="{60AFD914-3766-430E-AE19-E4BF7C105A72}">
      <dsp:nvSpPr>
        <dsp:cNvPr id="0" name=""/>
        <dsp:cNvSpPr/>
      </dsp:nvSpPr>
      <dsp:spPr>
        <a:xfrm>
          <a:off x="1523999" y="1200149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095B9-26CE-48DE-863C-F6B7DEFBD5A8}">
      <dsp:nvSpPr>
        <dsp:cNvPr id="0" name=""/>
        <dsp:cNvSpPr/>
      </dsp:nvSpPr>
      <dsp:spPr>
        <a:xfrm>
          <a:off x="1638299" y="1228724"/>
          <a:ext cx="5981700" cy="57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accent4">
                  <a:lumMod val="75000"/>
                </a:schemeClr>
              </a:solidFill>
            </a:rPr>
            <a:t>Devices</a:t>
          </a:r>
          <a:endParaRPr lang="en-US" sz="27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1638299" y="1228724"/>
        <a:ext cx="5981700" cy="571499"/>
      </dsp:txXfrm>
    </dsp:sp>
    <dsp:sp modelId="{1E72CA78-4314-4095-BA02-0A6A20BDCD74}">
      <dsp:nvSpPr>
        <dsp:cNvPr id="0" name=""/>
        <dsp:cNvSpPr/>
      </dsp:nvSpPr>
      <dsp:spPr>
        <a:xfrm>
          <a:off x="1523999" y="1800224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8E4C2-285A-4878-8088-88A13EA58883}">
      <dsp:nvSpPr>
        <dsp:cNvPr id="0" name=""/>
        <dsp:cNvSpPr/>
      </dsp:nvSpPr>
      <dsp:spPr>
        <a:xfrm>
          <a:off x="0" y="0"/>
          <a:ext cx="79248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BBFD4-E7D4-450F-A0C3-2AFFA02753DF}">
      <dsp:nvSpPr>
        <dsp:cNvPr id="0" name=""/>
        <dsp:cNvSpPr/>
      </dsp:nvSpPr>
      <dsp:spPr>
        <a:xfrm>
          <a:off x="0" y="0"/>
          <a:ext cx="1584960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3">
                  <a:lumMod val="50000"/>
                </a:schemeClr>
              </a:solidFill>
            </a:rPr>
            <a:t>Assembly Language</a:t>
          </a:r>
          <a:endParaRPr lang="en-US" sz="24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0" y="0"/>
        <a:ext cx="1584960" cy="990600"/>
      </dsp:txXfrm>
    </dsp:sp>
    <dsp:sp modelId="{E8B9FA28-9D87-45AA-8A57-7956400E7E25}">
      <dsp:nvSpPr>
        <dsp:cNvPr id="0" name=""/>
        <dsp:cNvSpPr/>
      </dsp:nvSpPr>
      <dsp:spPr>
        <a:xfrm>
          <a:off x="1703832" y="44983"/>
          <a:ext cx="6220968" cy="899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3">
                  <a:lumMod val="50000"/>
                </a:schemeClr>
              </a:solidFill>
            </a:rPr>
            <a:t>Machine ISA Architecture</a:t>
          </a:r>
          <a:endParaRPr lang="en-US" sz="24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703832" y="44983"/>
        <a:ext cx="6220968" cy="899666"/>
      </dsp:txXfrm>
    </dsp:sp>
    <dsp:sp modelId="{9149E96E-41C8-4622-9EDE-465FC53283D9}">
      <dsp:nvSpPr>
        <dsp:cNvPr id="0" name=""/>
        <dsp:cNvSpPr/>
      </dsp:nvSpPr>
      <dsp:spPr>
        <a:xfrm>
          <a:off x="1584960" y="944649"/>
          <a:ext cx="63398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04FB3-DBA4-48D8-9B6F-C263A31D05F1}">
      <dsp:nvSpPr>
        <dsp:cNvPr id="0" name=""/>
        <dsp:cNvSpPr/>
      </dsp:nvSpPr>
      <dsp:spPr>
        <a:xfrm>
          <a:off x="0" y="181831"/>
          <a:ext cx="2544082" cy="15264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Programmable</a:t>
          </a:r>
          <a:endParaRPr lang="en-US" sz="2700" kern="1200" dirty="0"/>
        </a:p>
      </dsp:txBody>
      <dsp:txXfrm>
        <a:off x="0" y="181831"/>
        <a:ext cx="2544082" cy="1526449"/>
      </dsp:txXfrm>
    </dsp:sp>
    <dsp:sp modelId="{43280FAF-964B-44A8-AE41-6276E58C99BB}">
      <dsp:nvSpPr>
        <dsp:cNvPr id="0" name=""/>
        <dsp:cNvSpPr/>
      </dsp:nvSpPr>
      <dsp:spPr>
        <a:xfrm>
          <a:off x="0" y="1962689"/>
          <a:ext cx="2544082" cy="15264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Computer Specific</a:t>
          </a:r>
          <a:endParaRPr lang="en-US" sz="2700" kern="1200" dirty="0"/>
        </a:p>
      </dsp:txBody>
      <dsp:txXfrm>
        <a:off x="0" y="1962689"/>
        <a:ext cx="2544082" cy="1526449"/>
      </dsp:txXfrm>
    </dsp:sp>
    <dsp:sp modelId="{D6285140-CBE9-4ED6-9350-46B355649D7C}">
      <dsp:nvSpPr>
        <dsp:cNvPr id="0" name=""/>
        <dsp:cNvSpPr/>
      </dsp:nvSpPr>
      <dsp:spPr>
        <a:xfrm>
          <a:off x="0" y="3743546"/>
          <a:ext cx="2544082" cy="15264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Manufacture Specific</a:t>
          </a:r>
          <a:endParaRPr lang="en-US" sz="2700" kern="1200" dirty="0"/>
        </a:p>
      </dsp:txBody>
      <dsp:txXfrm>
        <a:off x="0" y="3743546"/>
        <a:ext cx="2544082" cy="15264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2D974-3BA8-4AEB-A9DA-AFDE31E11F14}">
      <dsp:nvSpPr>
        <dsp:cNvPr id="0" name=""/>
        <dsp:cNvSpPr/>
      </dsp:nvSpPr>
      <dsp:spPr>
        <a:xfrm>
          <a:off x="0" y="90426"/>
          <a:ext cx="1096962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 dirty="0" smtClean="0"/>
            <a:t>Immediate addressing mode</a:t>
          </a:r>
          <a:endParaRPr lang="en-US" sz="2200" b="0" kern="1200" dirty="0"/>
        </a:p>
      </dsp:txBody>
      <dsp:txXfrm>
        <a:off x="25130" y="115556"/>
        <a:ext cx="10919365" cy="464540"/>
      </dsp:txXfrm>
    </dsp:sp>
    <dsp:sp modelId="{45629F5B-5644-40D9-A339-7C12B8EC04AC}">
      <dsp:nvSpPr>
        <dsp:cNvPr id="0" name=""/>
        <dsp:cNvSpPr/>
      </dsp:nvSpPr>
      <dsp:spPr>
        <a:xfrm>
          <a:off x="0" y="605226"/>
          <a:ext cx="10969625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8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b="0" i="0" kern="1200" dirty="0" smtClean="0"/>
            <a:t>In this mode data is present in address field of instruction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b="0" i="0" kern="1200" dirty="0" smtClean="0"/>
            <a:t>Designed like one address instruction format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Example:  MOV AL, 35H (move the data 35H into AL register)</a:t>
          </a:r>
          <a:endParaRPr lang="en-US" sz="1700" kern="1200" dirty="0"/>
        </a:p>
      </dsp:txBody>
      <dsp:txXfrm>
        <a:off x="0" y="605226"/>
        <a:ext cx="10969625" cy="842490"/>
      </dsp:txXfrm>
    </dsp:sp>
    <dsp:sp modelId="{95C64202-11B2-4FC3-B79F-1843BF870C43}">
      <dsp:nvSpPr>
        <dsp:cNvPr id="0" name=""/>
        <dsp:cNvSpPr/>
      </dsp:nvSpPr>
      <dsp:spPr>
        <a:xfrm>
          <a:off x="0" y="1447716"/>
          <a:ext cx="1096962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 dirty="0" smtClean="0"/>
            <a:t>Direct (Absolute) addressing</a:t>
          </a:r>
          <a:endParaRPr lang="en-US" sz="2200" b="0" kern="1200" dirty="0"/>
        </a:p>
      </dsp:txBody>
      <dsp:txXfrm>
        <a:off x="25130" y="1472846"/>
        <a:ext cx="10919365" cy="464540"/>
      </dsp:txXfrm>
    </dsp:sp>
    <dsp:sp modelId="{224DC9EB-E859-482A-97E5-681235C1D18A}">
      <dsp:nvSpPr>
        <dsp:cNvPr id="0" name=""/>
        <dsp:cNvSpPr/>
      </dsp:nvSpPr>
      <dsp:spPr>
        <a:xfrm>
          <a:off x="0" y="1962516"/>
          <a:ext cx="10969625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8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b="0" i="0" kern="1200" dirty="0" smtClean="0"/>
            <a:t>The operand’s offset is given in the instruction as an 8 bit or 16 bit displacement element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b="0" i="0" kern="1200" dirty="0" smtClean="0"/>
            <a:t>In this addressing mode the 16 bit effective address of the data is the part of the instruction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Example: ADD AL,[0301]   //add the contents of offset address 0301 to AL</a:t>
          </a:r>
          <a:endParaRPr lang="en-US" sz="1700" kern="1200" dirty="0"/>
        </a:p>
      </dsp:txBody>
      <dsp:txXfrm>
        <a:off x="0" y="1962516"/>
        <a:ext cx="10969625" cy="842490"/>
      </dsp:txXfrm>
    </dsp:sp>
    <dsp:sp modelId="{395DD36C-7809-4933-9A52-51CC557A80EB}">
      <dsp:nvSpPr>
        <dsp:cNvPr id="0" name=""/>
        <dsp:cNvSpPr/>
      </dsp:nvSpPr>
      <dsp:spPr>
        <a:xfrm>
          <a:off x="0" y="2805006"/>
          <a:ext cx="10969625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Indirect addressing Mode</a:t>
          </a:r>
          <a:endParaRPr lang="en-US" sz="2200" kern="1200" dirty="0"/>
        </a:p>
      </dsp:txBody>
      <dsp:txXfrm>
        <a:off x="25130" y="2830136"/>
        <a:ext cx="10919365" cy="464540"/>
      </dsp:txXfrm>
    </dsp:sp>
    <dsp:sp modelId="{A753F64D-9BD2-4D3B-BCFA-9E81EC677FE9}">
      <dsp:nvSpPr>
        <dsp:cNvPr id="0" name=""/>
        <dsp:cNvSpPr/>
      </dsp:nvSpPr>
      <dsp:spPr>
        <a:xfrm>
          <a:off x="0" y="3319806"/>
          <a:ext cx="10969625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8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In this mode address field of instruction contains the address of effective address.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Here two references are required - 1st reference to get effective address; 2nd reference to access the data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Indexed: Example: MOV AX, [SI +05]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Based Indexed: Example: ADD AX, [BX+SI]</a:t>
          </a:r>
          <a:endParaRPr lang="en-US" sz="1700" kern="1200" dirty="0"/>
        </a:p>
      </dsp:txBody>
      <dsp:txXfrm>
        <a:off x="0" y="3319806"/>
        <a:ext cx="10969625" cy="11157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D5C92-ECDD-4E68-87EA-AB57A853DA83}">
      <dsp:nvSpPr>
        <dsp:cNvPr id="0" name=""/>
        <dsp:cNvSpPr/>
      </dsp:nvSpPr>
      <dsp:spPr>
        <a:xfrm>
          <a:off x="0" y="9044"/>
          <a:ext cx="10969625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Register Mode</a:t>
          </a:r>
          <a:endParaRPr lang="en-US" sz="2500" kern="1200" dirty="0"/>
        </a:p>
      </dsp:txBody>
      <dsp:txXfrm>
        <a:off x="28557" y="37601"/>
        <a:ext cx="10912511" cy="527886"/>
      </dsp:txXfrm>
    </dsp:sp>
    <dsp:sp modelId="{49D4A62B-31B0-4965-A7E1-E37E045E16D7}">
      <dsp:nvSpPr>
        <dsp:cNvPr id="0" name=""/>
        <dsp:cNvSpPr/>
      </dsp:nvSpPr>
      <dsp:spPr>
        <a:xfrm>
          <a:off x="0" y="594044"/>
          <a:ext cx="10969625" cy="157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86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In register addressing the operand is placed in one of 8 bit or 16 bit general purpose registers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The data is in the register that is specified by the instruction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Here one register reference is required to access the data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MOV AX,CX (move the contents of CX register to AX register)</a:t>
          </a:r>
          <a:endParaRPr lang="en-US" sz="2000" kern="1200" dirty="0"/>
        </a:p>
      </dsp:txBody>
      <dsp:txXfrm>
        <a:off x="0" y="594044"/>
        <a:ext cx="10969625" cy="1578375"/>
      </dsp:txXfrm>
    </dsp:sp>
    <dsp:sp modelId="{5431CDF5-E012-466A-822A-A906D6D47125}">
      <dsp:nvSpPr>
        <dsp:cNvPr id="0" name=""/>
        <dsp:cNvSpPr/>
      </dsp:nvSpPr>
      <dsp:spPr>
        <a:xfrm>
          <a:off x="0" y="2172419"/>
          <a:ext cx="10969625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Register Indirect mode</a:t>
          </a:r>
          <a:endParaRPr lang="en-US" sz="2500" kern="1200" dirty="0"/>
        </a:p>
      </dsp:txBody>
      <dsp:txXfrm>
        <a:off x="28557" y="2200976"/>
        <a:ext cx="10912511" cy="527886"/>
      </dsp:txXfrm>
    </dsp:sp>
    <dsp:sp modelId="{141EFB9C-0767-44A7-BAE4-39773984E74C}">
      <dsp:nvSpPr>
        <dsp:cNvPr id="0" name=""/>
        <dsp:cNvSpPr/>
      </dsp:nvSpPr>
      <dsp:spPr>
        <a:xfrm>
          <a:off x="0" y="2757419"/>
          <a:ext cx="10969625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286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In this addressing the operand’s offset is placed in any one of the registers BX,BP,SI,DI as specified in the instruction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The effective address of the data is in the base register or an index register that is specified by the instruction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MOV AX, [BX](move the contents of memory location s addressed by the register BX to the register AX)</a:t>
          </a:r>
          <a:endParaRPr lang="en-US" sz="2000" kern="1200" dirty="0"/>
        </a:p>
      </dsp:txBody>
      <dsp:txXfrm>
        <a:off x="0" y="2757419"/>
        <a:ext cx="10969625" cy="1759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B796-275C-4F7F-B285-1DB096A83F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49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8938" y="687388"/>
            <a:ext cx="6083300" cy="3424237"/>
          </a:xfrm>
          <a:ln cap="flat">
            <a:prstDash val="sysDot"/>
          </a:ln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2191"/>
            <a:ext cx="5027414" cy="4115405"/>
          </a:xfrm>
          <a:ln/>
        </p:spPr>
        <p:txBody>
          <a:bodyPr lIns="92205" tIns="46103" rIns="92205" bIns="46103"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8938" y="687388"/>
            <a:ext cx="6083300" cy="3424237"/>
          </a:xfrm>
          <a:ln cap="flat">
            <a:prstDash val="sysDot"/>
          </a:ln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2191"/>
            <a:ext cx="5027414" cy="4115405"/>
          </a:xfrm>
          <a:ln/>
        </p:spPr>
        <p:txBody>
          <a:bodyPr lIns="92205" tIns="46103" rIns="92205" bIns="46103"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8938" y="687388"/>
            <a:ext cx="6083300" cy="3424237"/>
          </a:xfrm>
          <a:ln cap="flat">
            <a:prstDash val="sysDot"/>
          </a:ln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2191"/>
            <a:ext cx="5027414" cy="4115405"/>
          </a:xfrm>
          <a:ln/>
        </p:spPr>
        <p:txBody>
          <a:bodyPr lIns="92205" tIns="46103" rIns="92205" bIns="46103"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121"/>
            <a:ext cx="5910262" cy="411344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32" tIns="44324" rIns="90232" bIns="44324"/>
          <a:lstStyle/>
          <a:p>
            <a:r>
              <a:rPr lang="en-US" altLang="en-US" smtClean="0"/>
              <a:t>That is, any computer, no matter how primitive or advance, can be divided into five parts:</a:t>
            </a:r>
          </a:p>
          <a:p>
            <a:r>
              <a:rPr lang="en-US" altLang="en-US" smtClean="0"/>
              <a:t>1. The input devices bring the data from the outside world into the computer.</a:t>
            </a:r>
          </a:p>
          <a:p>
            <a:r>
              <a:rPr lang="en-US" altLang="en-US" smtClean="0"/>
              <a:t>2. These data are kept in the computer’s memory  until ...</a:t>
            </a:r>
          </a:p>
          <a:p>
            <a:r>
              <a:rPr lang="en-US" altLang="en-US" smtClean="0"/>
              <a:t>3. The datapath request and process them.</a:t>
            </a:r>
          </a:p>
          <a:p>
            <a:r>
              <a:rPr lang="en-US" altLang="en-US" smtClean="0"/>
              <a:t>4. The operation of the datapath is controlled by the computer’s controller.</a:t>
            </a:r>
          </a:p>
          <a:p>
            <a:r>
              <a:rPr lang="en-US" altLang="en-US" smtClean="0"/>
              <a:t>All the work done by the computer will NOT do us any good unless we can get the data back to the outside world. </a:t>
            </a:r>
          </a:p>
          <a:p>
            <a:r>
              <a:rPr lang="en-US" altLang="en-US" smtClean="0"/>
              <a:t> 5. Getting the data back to the outside world is the job of the output devices.</a:t>
            </a:r>
          </a:p>
          <a:p>
            <a:endParaRPr lang="en-US" altLang="en-US" smtClean="0"/>
          </a:p>
          <a:p>
            <a:r>
              <a:rPr lang="en-US" altLang="en-US" smtClean="0"/>
              <a:t>The most COMMON way to connect these 5 components together is to use a network of busses.</a:t>
            </a:r>
          </a:p>
        </p:txBody>
      </p:sp>
      <p:sp>
        <p:nvSpPr>
          <p:cNvPr id="1013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588963"/>
            <a:ext cx="6067425" cy="3414712"/>
          </a:xfr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8399AB-5F28-4107-ABCD-C37197E81CDB}" type="slidenum">
              <a:rPr lang="en-US"/>
              <a:pPr/>
              <a:t>46</a:t>
            </a:fld>
            <a:endParaRPr 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85903" y="0"/>
            <a:ext cx="2972097" cy="45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885903" y="8685893"/>
            <a:ext cx="2972097" cy="45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3" tIns="44443" rIns="90473" bIns="44443" anchor="b"/>
          <a:lstStyle/>
          <a:p>
            <a:pPr algn="r" defTabSz="914485" eaLnBrk="0" hangingPunct="0"/>
            <a:r>
              <a:rPr lang="en-US" sz="1200"/>
              <a:t>30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8685893"/>
            <a:ext cx="2972098" cy="45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0"/>
            <a:ext cx="2972098" cy="45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5366" name="Rectangle 6"/>
          <p:cNvSpPr>
            <a:spLocks noRot="1" noChangeArrowheads="1" noTextEdit="1"/>
          </p:cNvSpPr>
          <p:nvPr>
            <p:ph type="sldImg"/>
          </p:nvPr>
        </p:nvSpPr>
        <p:spPr>
          <a:xfrm>
            <a:off x="1187649" y="692453"/>
            <a:ext cx="4482703" cy="3415393"/>
          </a:xfrm>
          <a:ln w="12700" cap="flat"/>
        </p:spPr>
      </p:sp>
      <p:sp>
        <p:nvSpPr>
          <p:cNvPr id="153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73" tIns="44443" rIns="90473" bIns="4444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</a:t>
            </a:r>
            <a:r>
              <a:rPr lang="en-US" baseline="0" dirty="0" smtClean="0"/>
              <a:t> PDP-8 has about 8 </a:t>
            </a:r>
            <a:r>
              <a:rPr lang="en-US" baseline="0" dirty="0" err="1" smtClean="0"/>
              <a:t>insructions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DA2-CA29-4C42-99D2-ABCD21F4564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99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B796-275C-4F7F-B285-1DB096A83F6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5363" cy="3419475"/>
          </a:xfrm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121"/>
            <a:ext cx="5027613" cy="411982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8938" y="687388"/>
            <a:ext cx="6083300" cy="3424237"/>
          </a:xfrm>
          <a:ln cap="flat">
            <a:prstDash val="sysDot"/>
          </a:ln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2191"/>
            <a:ext cx="5027414" cy="4115405"/>
          </a:xfrm>
          <a:ln/>
        </p:spPr>
        <p:txBody>
          <a:bodyPr lIns="92205" tIns="46103" rIns="92205" bIns="46103"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en-US" smtClean="0"/>
          </a:p>
        </p:txBody>
      </p:sp>
      <p:sp>
        <p:nvSpPr>
          <p:cNvPr id="1064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 smtClean="0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 smtClean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 smtClean="0">
                <a:latin typeface="Arial" pitchFamily="34" charset="0"/>
                <a:cs typeface="Arial" pitchFamily="34" charset="0"/>
              </a:rPr>
              <a:t>ni_amrita@progress.com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07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2" name="Picture 2" descr="C:\Users\ni_ganesh\Pictures\15281021053838327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-228600"/>
            <a:ext cx="3749142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23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0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085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303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579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49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724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38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9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37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80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272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1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37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728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464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77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1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Dr Ganesh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Neelakanta</a:t>
            </a:r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cs typeface="Arial" pitchFamily="34" charset="0"/>
              </a:rPr>
              <a:t>Iyer</a:t>
            </a:r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endParaRPr lang="en-US" sz="28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 smtClean="0">
                <a:solidFill>
                  <a:prstClr val="black"/>
                </a:solidFill>
                <a:cs typeface="Arial" pitchFamily="34" charset="0"/>
              </a:rPr>
              <a:t>ni_amrita@cb.amrita.edu</a:t>
            </a:r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68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Dr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Ganesh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Neelakanta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Iyer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hyperlink" Target="http://ganeshniyer.com/" TargetMode="External"/><Relationship Id="rId5" Type="http://schemas.openxmlformats.org/officeDocument/2006/relationships/image" Target="../media/image13.gif"/><Relationship Id="rId10" Type="http://schemas.openxmlformats.org/officeDocument/2006/relationships/image" Target="../media/image18.tiff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8464" y="1857658"/>
            <a:ext cx="9865148" cy="14824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15CSE301 </a:t>
            </a:r>
            <a:br>
              <a:rPr lang="en-US" dirty="0" smtClean="0"/>
            </a:br>
            <a:r>
              <a:rPr lang="en-US" dirty="0" smtClean="0"/>
              <a:t>Computer Organization and Architecture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Lecture 2</a:t>
            </a:r>
          </a:p>
          <a:p>
            <a:r>
              <a:rPr lang="en-US" dirty="0" smtClean="0"/>
              <a:t>Introduction: Revision topics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Ganesh </a:t>
            </a:r>
            <a:r>
              <a:rPr lang="en-US" dirty="0" err="1" smtClean="0"/>
              <a:t>Neelakanta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Amrita </a:t>
            </a:r>
            <a:r>
              <a:rPr lang="en-US" dirty="0" err="1" smtClean="0"/>
              <a:t>Vishwa</a:t>
            </a:r>
            <a:r>
              <a:rPr lang="en-US" dirty="0" smtClean="0"/>
              <a:t> </a:t>
            </a:r>
            <a:r>
              <a:rPr lang="en-US" dirty="0" err="1" smtClean="0"/>
              <a:t>Vidyapeetham</a:t>
            </a:r>
            <a:r>
              <a:rPr lang="en-US" dirty="0" smtClean="0"/>
              <a:t>, Coimbatore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Associate Professor, </a:t>
            </a:r>
            <a:r>
              <a:rPr lang="en-US" dirty="0" err="1" smtClean="0"/>
              <a:t>Dept</a:t>
            </a:r>
            <a:r>
              <a:rPr lang="en-US" dirty="0" smtClean="0"/>
              <a:t> of Computer Science and </a:t>
            </a:r>
            <a:r>
              <a:rPr lang="en-US" dirty="0" err="1" smtClean="0"/>
              <a:t>Engg</a:t>
            </a:r>
            <a:endParaRPr lang="en-US" dirty="0"/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4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85105" y="228600"/>
            <a:ext cx="9291864" cy="858838"/>
          </a:xfrm>
          <a:noFill/>
        </p:spPr>
        <p:txBody>
          <a:bodyPr wrap="none">
            <a:normAutofit/>
          </a:bodyPr>
          <a:lstStyle/>
          <a:p>
            <a:r>
              <a:rPr lang="en-US" altLang="en-US" dirty="0" smtClean="0"/>
              <a:t>The Instruction Set: a Critical Interface</a:t>
            </a:r>
          </a:p>
        </p:txBody>
      </p:sp>
      <p:sp>
        <p:nvSpPr>
          <p:cNvPr id="18435" name="Rectangle 3" descr="Horizontal brick"/>
          <p:cNvSpPr>
            <a:spLocks noChangeArrowheads="1"/>
          </p:cNvSpPr>
          <p:nvPr/>
        </p:nvSpPr>
        <p:spPr bwMode="auto">
          <a:xfrm>
            <a:off x="1735215" y="2825750"/>
            <a:ext cx="8921543" cy="444500"/>
          </a:xfrm>
          <a:prstGeom prst="rect">
            <a:avLst/>
          </a:prstGeom>
          <a:pattFill prst="horzBrick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4985568" y="1454150"/>
            <a:ext cx="490939" cy="292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H="1">
            <a:off x="5171786" y="1758950"/>
            <a:ext cx="118502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5188715" y="2362200"/>
            <a:ext cx="28779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5484971" y="23685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5493436" y="2667000"/>
            <a:ext cx="8464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 flipH="1">
            <a:off x="4968639" y="2368550"/>
            <a:ext cx="220076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H="1">
            <a:off x="4663918" y="2749550"/>
            <a:ext cx="32165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5290288" y="1987550"/>
            <a:ext cx="287792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flipV="1">
            <a:off x="5595009" y="1974850"/>
            <a:ext cx="186218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5188715" y="1905000"/>
            <a:ext cx="28779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 flipV="1">
            <a:off x="5493436" y="1746250"/>
            <a:ext cx="186218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Oval 15"/>
          <p:cNvSpPr>
            <a:spLocks noChangeArrowheads="1"/>
          </p:cNvSpPr>
          <p:nvPr/>
        </p:nvSpPr>
        <p:spPr bwMode="auto">
          <a:xfrm>
            <a:off x="6813892" y="1530350"/>
            <a:ext cx="490939" cy="292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7118612" y="1835150"/>
            <a:ext cx="84645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 flipH="1">
            <a:off x="6796963" y="2444750"/>
            <a:ext cx="423223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6813892" y="2673350"/>
            <a:ext cx="186218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7220186" y="2444750"/>
            <a:ext cx="389365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 flipV="1">
            <a:off x="7626480" y="2508250"/>
            <a:ext cx="287792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7931201" y="2520950"/>
            <a:ext cx="84645" cy="63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 flipH="1">
            <a:off x="6898536" y="2063750"/>
            <a:ext cx="220076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5" name="Line 23"/>
          <p:cNvSpPr>
            <a:spLocks noChangeShapeType="1"/>
          </p:cNvSpPr>
          <p:nvPr/>
        </p:nvSpPr>
        <p:spPr bwMode="auto">
          <a:xfrm flipH="1" flipV="1">
            <a:off x="6593816" y="2203450"/>
            <a:ext cx="32165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Line 24"/>
          <p:cNvSpPr>
            <a:spLocks noChangeShapeType="1"/>
          </p:cNvSpPr>
          <p:nvPr/>
        </p:nvSpPr>
        <p:spPr bwMode="auto">
          <a:xfrm flipH="1">
            <a:off x="6695389" y="1981200"/>
            <a:ext cx="42322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7" name="Line 25"/>
          <p:cNvSpPr>
            <a:spLocks noChangeShapeType="1"/>
          </p:cNvSpPr>
          <p:nvPr/>
        </p:nvSpPr>
        <p:spPr bwMode="auto">
          <a:xfrm flipH="1" flipV="1">
            <a:off x="6390668" y="1822450"/>
            <a:ext cx="32165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V="1">
            <a:off x="6915465" y="1670050"/>
            <a:ext cx="84645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 flipH="1" flipV="1">
            <a:off x="5171786" y="1593850"/>
            <a:ext cx="220076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0" name="Oval 28"/>
          <p:cNvSpPr>
            <a:spLocks noChangeArrowheads="1"/>
          </p:cNvSpPr>
          <p:nvPr/>
        </p:nvSpPr>
        <p:spPr bwMode="auto">
          <a:xfrm>
            <a:off x="5620403" y="3378200"/>
            <a:ext cx="846446" cy="482600"/>
          </a:xfrm>
          <a:prstGeom prst="ellips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18461" name="Line 29"/>
          <p:cNvSpPr>
            <a:spLocks noChangeShapeType="1"/>
          </p:cNvSpPr>
          <p:nvPr/>
        </p:nvSpPr>
        <p:spPr bwMode="auto">
          <a:xfrm flipV="1">
            <a:off x="5925123" y="3632200"/>
            <a:ext cx="33858" cy="127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2" name="Line 30"/>
          <p:cNvSpPr>
            <a:spLocks noChangeShapeType="1"/>
          </p:cNvSpPr>
          <p:nvPr/>
        </p:nvSpPr>
        <p:spPr bwMode="auto">
          <a:xfrm>
            <a:off x="6026697" y="3657600"/>
            <a:ext cx="3385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3" name="Line 31"/>
          <p:cNvSpPr>
            <a:spLocks noChangeShapeType="1"/>
          </p:cNvSpPr>
          <p:nvPr/>
        </p:nvSpPr>
        <p:spPr bwMode="auto">
          <a:xfrm>
            <a:off x="6128270" y="3683000"/>
            <a:ext cx="33858" cy="2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4" name="Line 32"/>
          <p:cNvSpPr>
            <a:spLocks noChangeShapeType="1"/>
          </p:cNvSpPr>
          <p:nvPr/>
        </p:nvSpPr>
        <p:spPr bwMode="auto">
          <a:xfrm>
            <a:off x="6128271" y="3505200"/>
            <a:ext cx="135431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5" name="Line 33"/>
          <p:cNvSpPr>
            <a:spLocks noChangeShapeType="1"/>
          </p:cNvSpPr>
          <p:nvPr/>
        </p:nvSpPr>
        <p:spPr bwMode="auto">
          <a:xfrm flipH="1">
            <a:off x="5755834" y="3505200"/>
            <a:ext cx="169289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V="1">
            <a:off x="5180251" y="4927600"/>
            <a:ext cx="0" cy="127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6094413" y="3911600"/>
            <a:ext cx="0" cy="558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>
            <a:off x="6128270" y="4495800"/>
            <a:ext cx="44015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>
            <a:off x="6636138" y="4521200"/>
            <a:ext cx="135431" cy="406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 flipV="1">
            <a:off x="6839285" y="4851400"/>
            <a:ext cx="33858" cy="127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 flipH="1">
            <a:off x="5552687" y="4521200"/>
            <a:ext cx="575583" cy="2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5349540" y="4597400"/>
            <a:ext cx="270863" cy="406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 flipH="1">
            <a:off x="5146393" y="5029200"/>
            <a:ext cx="27086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>
            <a:off x="6128270" y="3911600"/>
            <a:ext cx="643299" cy="2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 flipV="1">
            <a:off x="6839285" y="3251200"/>
            <a:ext cx="440152" cy="736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>
            <a:off x="7347153" y="3276600"/>
            <a:ext cx="23700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 flipH="1">
            <a:off x="5451113" y="3987800"/>
            <a:ext cx="677157" cy="2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 flipH="1" flipV="1">
            <a:off x="4740099" y="3251200"/>
            <a:ext cx="778730" cy="812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Line 47"/>
          <p:cNvSpPr>
            <a:spLocks noChangeShapeType="1"/>
          </p:cNvSpPr>
          <p:nvPr/>
        </p:nvSpPr>
        <p:spPr bwMode="auto">
          <a:xfrm flipH="1">
            <a:off x="4435378" y="3276600"/>
            <a:ext cx="37243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18480" name="Rectangle 48"/>
          <p:cNvSpPr>
            <a:spLocks noChangeArrowheads="1"/>
          </p:cNvSpPr>
          <p:nvPr/>
        </p:nvSpPr>
        <p:spPr bwMode="auto">
          <a:xfrm>
            <a:off x="4892459" y="2908301"/>
            <a:ext cx="1715213" cy="306109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92000"/>
              </a:lnSpc>
            </a:pPr>
            <a:r>
              <a:rPr lang="en-US" altLang="en-US" sz="1800">
                <a:solidFill>
                  <a:schemeClr val="tx1"/>
                </a:solidFill>
                <a:latin typeface="Comic Sans MS" pitchFamily="66" charset="0"/>
              </a:rPr>
              <a:t>instruction set</a:t>
            </a:r>
          </a:p>
        </p:txBody>
      </p:sp>
      <p:sp>
        <p:nvSpPr>
          <p:cNvPr id="18481" name="Rectangle 49"/>
          <p:cNvSpPr>
            <a:spLocks noChangeArrowheads="1"/>
          </p:cNvSpPr>
          <p:nvPr/>
        </p:nvSpPr>
        <p:spPr bwMode="auto">
          <a:xfrm>
            <a:off x="1134238" y="2006600"/>
            <a:ext cx="1102866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>
                <a:solidFill>
                  <a:schemeClr val="tx1"/>
                </a:solidFill>
                <a:latin typeface="Comic Sans MS" pitchFamily="66" charset="0"/>
              </a:rPr>
              <a:t>software</a:t>
            </a:r>
          </a:p>
        </p:txBody>
      </p:sp>
      <p:sp>
        <p:nvSpPr>
          <p:cNvPr id="18482" name="Rectangle 50"/>
          <p:cNvSpPr>
            <a:spLocks noChangeArrowheads="1"/>
          </p:cNvSpPr>
          <p:nvPr/>
        </p:nvSpPr>
        <p:spPr bwMode="auto">
          <a:xfrm>
            <a:off x="1134238" y="3911600"/>
            <a:ext cx="1141338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>
                <a:solidFill>
                  <a:schemeClr val="tx1"/>
                </a:solidFill>
                <a:latin typeface="Comic Sans MS" pitchFamily="66" charset="0"/>
              </a:rPr>
              <a:t>hardware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6" name="Rectangle 16"/>
          <p:cNvSpPr>
            <a:spLocks noChangeArrowheads="1"/>
          </p:cNvSpPr>
          <p:nvPr/>
        </p:nvSpPr>
        <p:spPr bwMode="auto">
          <a:xfrm>
            <a:off x="1218883" y="2895600"/>
            <a:ext cx="9446339" cy="3276600"/>
          </a:xfrm>
          <a:prstGeom prst="rect">
            <a:avLst/>
          </a:prstGeom>
          <a:solidFill>
            <a:srgbClr val="E2E2E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309" y="381000"/>
            <a:ext cx="10055781" cy="381000"/>
          </a:xfrm>
          <a:noFill/>
          <a:ln/>
        </p:spPr>
        <p:txBody>
          <a:bodyPr lIns="92075" tIns="46038" rIns="92075" bIns="46038">
            <a:normAutofit fontScale="90000"/>
          </a:bodyPr>
          <a:lstStyle/>
          <a:p>
            <a:r>
              <a:rPr lang="en-US" altLang="zh-CN">
                <a:ea typeface="SimSun" pitchFamily="2" charset="-122"/>
              </a:rPr>
              <a:t>Instruction Set Architecture (ISA)</a:t>
            </a:r>
          </a:p>
        </p:txBody>
      </p:sp>
      <p:sp>
        <p:nvSpPr>
          <p:cNvPr id="348167" name="Rectangle 7"/>
          <p:cNvSpPr>
            <a:spLocks noChangeArrowheads="1"/>
          </p:cNvSpPr>
          <p:nvPr/>
        </p:nvSpPr>
        <p:spPr bwMode="auto">
          <a:xfrm>
            <a:off x="1117309" y="1066800"/>
            <a:ext cx="9852634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Serves as an </a:t>
            </a:r>
            <a:r>
              <a:rPr lang="en-US" altLang="zh-CN" sz="2400">
                <a:solidFill>
                  <a:srgbClr val="CC0000"/>
                </a:solidFill>
                <a:latin typeface="Arial" pitchFamily="34" charset="0"/>
                <a:ea typeface="SimSun" pitchFamily="2" charset="-122"/>
              </a:rPr>
              <a:t>interface</a:t>
            </a:r>
            <a:r>
              <a:rPr lang="en-US" altLang="zh-CN" sz="2400">
                <a:latin typeface="Arial" pitchFamily="34" charset="0"/>
                <a:ea typeface="SimSun" pitchFamily="2" charset="-122"/>
              </a:rPr>
              <a:t> between software and hardware.</a:t>
            </a: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Provides a mechanism by which the software </a:t>
            </a:r>
            <a:r>
              <a:rPr lang="en-US" altLang="zh-CN" sz="2400">
                <a:solidFill>
                  <a:srgbClr val="CC0000"/>
                </a:solidFill>
                <a:latin typeface="Arial" pitchFamily="34" charset="0"/>
                <a:ea typeface="SimSun" pitchFamily="2" charset="-122"/>
              </a:rPr>
              <a:t>tells the hardware what should be done</a:t>
            </a:r>
            <a:r>
              <a:rPr lang="en-US" altLang="zh-CN" sz="2400">
                <a:latin typeface="Arial" pitchFamily="34" charset="0"/>
                <a:ea typeface="SimSun" pitchFamily="2" charset="-122"/>
              </a:rPr>
              <a:t>.</a:t>
            </a:r>
          </a:p>
        </p:txBody>
      </p:sp>
      <p:grpSp>
        <p:nvGrpSpPr>
          <p:cNvPr id="348175" name="Group 15"/>
          <p:cNvGrpSpPr>
            <a:grpSpLocks/>
          </p:cNvGrpSpPr>
          <p:nvPr/>
        </p:nvGrpSpPr>
        <p:grpSpPr bwMode="auto">
          <a:xfrm>
            <a:off x="1523603" y="3055938"/>
            <a:ext cx="8921543" cy="3043237"/>
            <a:chOff x="816" y="2112"/>
            <a:chExt cx="4216" cy="1917"/>
          </a:xfrm>
        </p:grpSpPr>
        <p:sp>
          <p:nvSpPr>
            <p:cNvPr id="348163" name="Rectangle 3" descr="Horizontal brick"/>
            <p:cNvSpPr>
              <a:spLocks noChangeArrowheads="1"/>
            </p:cNvSpPr>
            <p:nvPr/>
          </p:nvSpPr>
          <p:spPr bwMode="auto">
            <a:xfrm>
              <a:off x="816" y="3504"/>
              <a:ext cx="4216" cy="28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348164" name="Rectangle 4"/>
            <p:cNvSpPr>
              <a:spLocks noChangeArrowheads="1"/>
            </p:cNvSpPr>
            <p:nvPr/>
          </p:nvSpPr>
          <p:spPr bwMode="auto">
            <a:xfrm>
              <a:off x="2308" y="3556"/>
              <a:ext cx="733" cy="193"/>
            </a:xfrm>
            <a:prstGeom prst="rect">
              <a:avLst/>
            </a:pr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92000"/>
                </a:lnSpc>
              </a:pPr>
              <a:r>
                <a:rPr lang="en-US" altLang="zh-CN">
                  <a:solidFill>
                    <a:schemeClr val="hlink"/>
                  </a:solidFill>
                  <a:latin typeface="Arial" pitchFamily="34" charset="0"/>
                  <a:ea typeface="SimSun" pitchFamily="2" charset="-122"/>
                </a:rPr>
                <a:t>instruction set</a:t>
              </a:r>
            </a:p>
          </p:txBody>
        </p:sp>
        <p:sp>
          <p:nvSpPr>
            <p:cNvPr id="348165" name="Rectangle 5"/>
            <p:cNvSpPr>
              <a:spLocks noChangeArrowheads="1"/>
            </p:cNvSpPr>
            <p:nvPr/>
          </p:nvSpPr>
          <p:spPr bwMode="auto">
            <a:xfrm>
              <a:off x="1344" y="2112"/>
              <a:ext cx="2442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altLang="zh-CN" u="sng" dirty="0">
                  <a:latin typeface="Arial" pitchFamily="34" charset="0"/>
                  <a:ea typeface="SimSun" pitchFamily="2" charset="-122"/>
                </a:rPr>
                <a:t>High level language code : C, C++, Java</a:t>
              </a:r>
              <a:r>
                <a:rPr lang="en-US" altLang="zh-CN" u="sng" dirty="0" smtClean="0">
                  <a:latin typeface="Arial" pitchFamily="34" charset="0"/>
                  <a:ea typeface="SimSun" pitchFamily="2" charset="-122"/>
                </a:rPr>
                <a:t>, Python</a:t>
              </a:r>
              <a:r>
                <a:rPr lang="en-US" altLang="zh-CN" dirty="0" smtClean="0">
                  <a:latin typeface="Arial" pitchFamily="34" charset="0"/>
                  <a:ea typeface="SimSun" pitchFamily="2" charset="-122"/>
                </a:rPr>
                <a:t>,</a:t>
              </a:r>
              <a:endParaRPr lang="en-US" altLang="zh-CN" dirty="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48166" name="Rectangle 6"/>
            <p:cNvSpPr>
              <a:spLocks noChangeArrowheads="1"/>
            </p:cNvSpPr>
            <p:nvPr/>
          </p:nvSpPr>
          <p:spPr bwMode="auto">
            <a:xfrm>
              <a:off x="2480" y="3848"/>
              <a:ext cx="515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altLang="zh-CN">
                  <a:latin typeface="Arial" pitchFamily="34" charset="0"/>
                  <a:ea typeface="SimSun" pitchFamily="2" charset="-122"/>
                </a:rPr>
                <a:t>hardware</a:t>
              </a:r>
            </a:p>
          </p:txBody>
        </p:sp>
        <p:sp>
          <p:nvSpPr>
            <p:cNvPr id="348168" name="Rectangle 8"/>
            <p:cNvSpPr>
              <a:spLocks noChangeArrowheads="1"/>
            </p:cNvSpPr>
            <p:nvPr/>
          </p:nvSpPr>
          <p:spPr bwMode="auto">
            <a:xfrm>
              <a:off x="912" y="2496"/>
              <a:ext cx="2897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altLang="zh-CN" u="sng">
                  <a:latin typeface="Arial" pitchFamily="34" charset="0"/>
                  <a:ea typeface="SimSun" pitchFamily="2" charset="-122"/>
                </a:rPr>
                <a:t>Assembly language code: architecture specific statements </a:t>
              </a:r>
              <a:endParaRPr lang="en-US" altLang="zh-CN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48169" name="Rectangle 9"/>
            <p:cNvSpPr>
              <a:spLocks noChangeArrowheads="1"/>
            </p:cNvSpPr>
            <p:nvPr/>
          </p:nvSpPr>
          <p:spPr bwMode="auto">
            <a:xfrm>
              <a:off x="912" y="2880"/>
              <a:ext cx="2842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altLang="zh-CN" u="sng">
                  <a:latin typeface="Arial" pitchFamily="34" charset="0"/>
                  <a:ea typeface="SimSun" pitchFamily="2" charset="-122"/>
                </a:rPr>
                <a:t>Machine language code: architecture specific bit patterns </a:t>
              </a:r>
              <a:endParaRPr lang="en-US" altLang="zh-CN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48170" name="Line 10"/>
            <p:cNvSpPr>
              <a:spLocks noChangeShapeType="1"/>
            </p:cNvSpPr>
            <p:nvPr/>
          </p:nvSpPr>
          <p:spPr bwMode="auto">
            <a:xfrm>
              <a:off x="2928" y="230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171" name="Line 11"/>
            <p:cNvSpPr>
              <a:spLocks noChangeShapeType="1"/>
            </p:cNvSpPr>
            <p:nvPr/>
          </p:nvSpPr>
          <p:spPr bwMode="auto">
            <a:xfrm>
              <a:off x="2928" y="268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172" name="Rectangle 12"/>
            <p:cNvSpPr>
              <a:spLocks noChangeArrowheads="1"/>
            </p:cNvSpPr>
            <p:nvPr/>
          </p:nvSpPr>
          <p:spPr bwMode="auto">
            <a:xfrm>
              <a:off x="2496" y="3264"/>
              <a:ext cx="473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altLang="zh-CN">
                  <a:latin typeface="Arial" pitchFamily="34" charset="0"/>
                  <a:ea typeface="SimSun" pitchFamily="2" charset="-122"/>
                </a:rPr>
                <a:t>software</a:t>
              </a:r>
            </a:p>
          </p:txBody>
        </p:sp>
        <p:sp>
          <p:nvSpPr>
            <p:cNvPr id="348173" name="Rectangle 13"/>
            <p:cNvSpPr>
              <a:spLocks noChangeArrowheads="1"/>
            </p:cNvSpPr>
            <p:nvPr/>
          </p:nvSpPr>
          <p:spPr bwMode="auto">
            <a:xfrm>
              <a:off x="3024" y="2304"/>
              <a:ext cx="473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237BC"/>
                  </a:solidFill>
                  <a:latin typeface="Arial" pitchFamily="34" charset="0"/>
                  <a:ea typeface="SimSun" pitchFamily="2" charset="-122"/>
                </a:rPr>
                <a:t>compiler</a:t>
              </a:r>
            </a:p>
          </p:txBody>
        </p:sp>
        <p:sp>
          <p:nvSpPr>
            <p:cNvPr id="348174" name="Rectangle 14"/>
            <p:cNvSpPr>
              <a:spLocks noChangeArrowheads="1"/>
            </p:cNvSpPr>
            <p:nvPr/>
          </p:nvSpPr>
          <p:spPr bwMode="auto">
            <a:xfrm>
              <a:off x="3024" y="2688"/>
              <a:ext cx="564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altLang="zh-CN">
                  <a:solidFill>
                    <a:srgbClr val="0237BC"/>
                  </a:solidFill>
                  <a:latin typeface="Arial" pitchFamily="34" charset="0"/>
                  <a:ea typeface="SimSun" pitchFamily="2" charset="-122"/>
                </a:rPr>
                <a:t>assembler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309" y="457200"/>
            <a:ext cx="10055781" cy="3810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altLang="zh-CN">
                <a:ea typeface="SimSun" pitchFamily="2" charset="-122"/>
              </a:rPr>
              <a:t>Interface Design</a:t>
            </a:r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575583" y="1301750"/>
            <a:ext cx="11469346" cy="224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marL="342900" indent="-342900" algn="l">
              <a:lnSpc>
                <a:spcPct val="86000"/>
              </a:lnSpc>
              <a:spcBef>
                <a:spcPct val="41000"/>
              </a:spcBef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A good interface:</a:t>
            </a:r>
            <a:endParaRPr lang="en-US" altLang="zh-CN">
              <a:latin typeface="Arial" pitchFamily="34" charset="0"/>
              <a:ea typeface="SimSun" pitchFamily="2" charset="-122"/>
            </a:endParaRPr>
          </a:p>
          <a:p>
            <a:pPr marL="800100" lvl="1" indent="-342900" algn="l">
              <a:lnSpc>
                <a:spcPct val="86000"/>
              </a:lnSpc>
              <a:spcBef>
                <a:spcPct val="41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Lasts through many implementations (portability, compatability)</a:t>
            </a:r>
          </a:p>
          <a:p>
            <a:pPr marL="800100" lvl="1" indent="-342900" algn="l">
              <a:lnSpc>
                <a:spcPct val="86000"/>
              </a:lnSpc>
              <a:spcBef>
                <a:spcPct val="41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Is used in many different ways (generality)</a:t>
            </a:r>
          </a:p>
          <a:p>
            <a:pPr marL="800100" lvl="1" indent="-342900" algn="l">
              <a:lnSpc>
                <a:spcPct val="86000"/>
              </a:lnSpc>
              <a:spcBef>
                <a:spcPct val="41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Provides </a:t>
            </a:r>
            <a:r>
              <a:rPr lang="en-US" altLang="zh-CN" sz="2400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convenient</a:t>
            </a:r>
            <a:r>
              <a:rPr lang="en-US" altLang="zh-CN" sz="2400">
                <a:latin typeface="Arial" pitchFamily="34" charset="0"/>
                <a:ea typeface="SimSun" pitchFamily="2" charset="-122"/>
              </a:rPr>
              <a:t>  functionality to higher levels</a:t>
            </a:r>
          </a:p>
          <a:p>
            <a:pPr marL="800100" lvl="1" indent="-342900" algn="l">
              <a:lnSpc>
                <a:spcPct val="86000"/>
              </a:lnSpc>
              <a:spcBef>
                <a:spcPct val="41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Permits an </a:t>
            </a:r>
            <a:r>
              <a:rPr lang="en-US" altLang="zh-CN" sz="2400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efficient</a:t>
            </a:r>
            <a:r>
              <a:rPr lang="en-US" altLang="zh-CN" sz="2400">
                <a:latin typeface="Arial" pitchFamily="34" charset="0"/>
                <a:ea typeface="SimSun" pitchFamily="2" charset="-122"/>
              </a:rPr>
              <a:t> implementation at lower levels</a:t>
            </a:r>
          </a:p>
        </p:txBody>
      </p:sp>
      <p:sp>
        <p:nvSpPr>
          <p:cNvPr id="334852" name="Rectangle 4"/>
          <p:cNvSpPr>
            <a:spLocks noChangeArrowheads="1"/>
          </p:cNvSpPr>
          <p:nvPr/>
        </p:nvSpPr>
        <p:spPr bwMode="auto">
          <a:xfrm>
            <a:off x="4680848" y="4737100"/>
            <a:ext cx="1325684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7000"/>
              </a:lnSpc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Interface</a:t>
            </a:r>
          </a:p>
        </p:txBody>
      </p:sp>
      <p:sp>
        <p:nvSpPr>
          <p:cNvPr id="334853" name="AutoShape 5"/>
          <p:cNvSpPr>
            <a:spLocks noChangeArrowheads="1"/>
          </p:cNvSpPr>
          <p:nvPr/>
        </p:nvSpPr>
        <p:spPr bwMode="auto">
          <a:xfrm>
            <a:off x="4587738" y="4641850"/>
            <a:ext cx="2099187" cy="736600"/>
          </a:xfrm>
          <a:prstGeom prst="roundRect">
            <a:avLst>
              <a:gd name="adj" fmla="val 1249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4" name="Rectangle 6"/>
          <p:cNvSpPr>
            <a:spLocks noChangeArrowheads="1"/>
          </p:cNvSpPr>
          <p:nvPr/>
        </p:nvSpPr>
        <p:spPr bwMode="auto">
          <a:xfrm>
            <a:off x="7499513" y="4552951"/>
            <a:ext cx="692497" cy="30610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92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imp 1</a:t>
            </a:r>
          </a:p>
        </p:txBody>
      </p:sp>
      <p:sp>
        <p:nvSpPr>
          <p:cNvPr id="334855" name="Rectangle 7"/>
          <p:cNvSpPr>
            <a:spLocks noChangeArrowheads="1"/>
          </p:cNvSpPr>
          <p:nvPr/>
        </p:nvSpPr>
        <p:spPr bwMode="auto">
          <a:xfrm>
            <a:off x="7601087" y="5086351"/>
            <a:ext cx="692497" cy="30610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92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imp 2</a:t>
            </a:r>
          </a:p>
        </p:txBody>
      </p:sp>
      <p:sp>
        <p:nvSpPr>
          <p:cNvPr id="334856" name="Rectangle 8"/>
          <p:cNvSpPr>
            <a:spLocks noChangeArrowheads="1"/>
          </p:cNvSpPr>
          <p:nvPr/>
        </p:nvSpPr>
        <p:spPr bwMode="auto">
          <a:xfrm>
            <a:off x="7397940" y="5619751"/>
            <a:ext cx="692497" cy="30610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92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imp 3</a:t>
            </a:r>
          </a:p>
        </p:txBody>
      </p:sp>
      <p:sp>
        <p:nvSpPr>
          <p:cNvPr id="334857" name="Line 9"/>
          <p:cNvSpPr>
            <a:spLocks noChangeShapeType="1"/>
          </p:cNvSpPr>
          <p:nvPr/>
        </p:nvSpPr>
        <p:spPr bwMode="auto">
          <a:xfrm flipV="1">
            <a:off x="6720783" y="4692650"/>
            <a:ext cx="778730" cy="40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8" name="Line 10"/>
          <p:cNvSpPr>
            <a:spLocks noChangeShapeType="1"/>
          </p:cNvSpPr>
          <p:nvPr/>
        </p:nvSpPr>
        <p:spPr bwMode="auto">
          <a:xfrm>
            <a:off x="6703854" y="5105400"/>
            <a:ext cx="795659" cy="120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9" name="Line 11"/>
          <p:cNvSpPr>
            <a:spLocks noChangeShapeType="1"/>
          </p:cNvSpPr>
          <p:nvPr/>
        </p:nvSpPr>
        <p:spPr bwMode="auto">
          <a:xfrm>
            <a:off x="6703854" y="5105400"/>
            <a:ext cx="592512" cy="654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0" name="Rectangle 12"/>
          <p:cNvSpPr>
            <a:spLocks noChangeArrowheads="1"/>
          </p:cNvSpPr>
          <p:nvPr/>
        </p:nvSpPr>
        <p:spPr bwMode="auto">
          <a:xfrm>
            <a:off x="2725557" y="4476751"/>
            <a:ext cx="500137" cy="30610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92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use</a:t>
            </a:r>
          </a:p>
        </p:txBody>
      </p:sp>
      <p:sp>
        <p:nvSpPr>
          <p:cNvPr id="334861" name="Rectangle 13"/>
          <p:cNvSpPr>
            <a:spLocks noChangeArrowheads="1"/>
          </p:cNvSpPr>
          <p:nvPr/>
        </p:nvSpPr>
        <p:spPr bwMode="auto">
          <a:xfrm>
            <a:off x="2420836" y="5010151"/>
            <a:ext cx="500137" cy="30610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92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use</a:t>
            </a:r>
          </a:p>
        </p:txBody>
      </p:sp>
      <p:sp>
        <p:nvSpPr>
          <p:cNvPr id="334862" name="Rectangle 14"/>
          <p:cNvSpPr>
            <a:spLocks noChangeArrowheads="1"/>
          </p:cNvSpPr>
          <p:nvPr/>
        </p:nvSpPr>
        <p:spPr bwMode="auto">
          <a:xfrm>
            <a:off x="2725557" y="5543551"/>
            <a:ext cx="500137" cy="30610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92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use</a:t>
            </a:r>
          </a:p>
        </p:txBody>
      </p:sp>
      <p:sp>
        <p:nvSpPr>
          <p:cNvPr id="334863" name="Line 15"/>
          <p:cNvSpPr>
            <a:spLocks noChangeShapeType="1"/>
          </p:cNvSpPr>
          <p:nvPr/>
        </p:nvSpPr>
        <p:spPr bwMode="auto">
          <a:xfrm>
            <a:off x="3470429" y="4641850"/>
            <a:ext cx="1083451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4" name="Line 16"/>
          <p:cNvSpPr>
            <a:spLocks noChangeShapeType="1"/>
          </p:cNvSpPr>
          <p:nvPr/>
        </p:nvSpPr>
        <p:spPr bwMode="auto">
          <a:xfrm flipV="1">
            <a:off x="3165709" y="4997450"/>
            <a:ext cx="1388172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5" name="Line 17"/>
          <p:cNvSpPr>
            <a:spLocks noChangeShapeType="1"/>
          </p:cNvSpPr>
          <p:nvPr/>
        </p:nvSpPr>
        <p:spPr bwMode="auto">
          <a:xfrm flipV="1">
            <a:off x="3470429" y="5073650"/>
            <a:ext cx="1083451" cy="711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6" name="Line 18"/>
          <p:cNvSpPr>
            <a:spLocks noChangeShapeType="1"/>
          </p:cNvSpPr>
          <p:nvPr/>
        </p:nvSpPr>
        <p:spPr bwMode="auto">
          <a:xfrm>
            <a:off x="9547913" y="4489450"/>
            <a:ext cx="0" cy="142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7" name="Rectangle 19"/>
          <p:cNvSpPr>
            <a:spLocks noChangeArrowheads="1"/>
          </p:cNvSpPr>
          <p:nvPr/>
        </p:nvSpPr>
        <p:spPr bwMode="auto">
          <a:xfrm>
            <a:off x="9759525" y="4495801"/>
            <a:ext cx="56425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Instruction Set Architecture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789" y="1145120"/>
            <a:ext cx="6528819" cy="52993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Assembly Language View</a:t>
            </a:r>
          </a:p>
          <a:p>
            <a:pPr lvl="1"/>
            <a:r>
              <a:rPr lang="en-US" dirty="0"/>
              <a:t>Processor state</a:t>
            </a:r>
          </a:p>
          <a:p>
            <a:pPr lvl="2"/>
            <a:r>
              <a:rPr lang="en-US" dirty="0"/>
              <a:t>Registers, memory, …</a:t>
            </a:r>
          </a:p>
          <a:p>
            <a:pPr lvl="1"/>
            <a:r>
              <a:rPr lang="en-US" dirty="0"/>
              <a:t>Instructions</a:t>
            </a:r>
          </a:p>
          <a:p>
            <a:pPr lvl="2"/>
            <a:r>
              <a:rPr lang="en-US" dirty="0" err="1">
                <a:latin typeface="Courier New" pitchFamily="49" charset="0"/>
              </a:rPr>
              <a:t>addl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</a:rPr>
              <a:t>leal</a:t>
            </a:r>
            <a:r>
              <a:rPr lang="en-US" dirty="0"/>
              <a:t>, …</a:t>
            </a:r>
          </a:p>
          <a:p>
            <a:pPr lvl="2"/>
            <a:r>
              <a:rPr lang="en-US" dirty="0"/>
              <a:t>How instructions are encoded as bytes</a:t>
            </a:r>
          </a:p>
          <a:p>
            <a:r>
              <a:rPr lang="en-US" dirty="0"/>
              <a:t>Layer of Abstraction</a:t>
            </a:r>
          </a:p>
          <a:p>
            <a:pPr lvl="1"/>
            <a:r>
              <a:rPr lang="en-US" dirty="0"/>
              <a:t>Above: how to program machine</a:t>
            </a:r>
          </a:p>
          <a:p>
            <a:pPr lvl="2"/>
            <a:r>
              <a:rPr lang="en-US" dirty="0"/>
              <a:t>Processor executes instructions in a sequence</a:t>
            </a:r>
          </a:p>
          <a:p>
            <a:pPr lvl="1"/>
            <a:r>
              <a:rPr lang="en-US" dirty="0"/>
              <a:t>Below: what needs to be built</a:t>
            </a:r>
          </a:p>
          <a:p>
            <a:pPr lvl="2"/>
            <a:r>
              <a:rPr lang="en-US" dirty="0"/>
              <a:t>Use variety of tricks to make it run fast</a:t>
            </a:r>
          </a:p>
          <a:p>
            <a:pPr lvl="2"/>
            <a:r>
              <a:rPr lang="en-US" dirty="0"/>
              <a:t>E.g., execute multiple instructions simultaneously</a:t>
            </a:r>
          </a:p>
        </p:txBody>
      </p:sp>
      <p:grpSp>
        <p:nvGrpSpPr>
          <p:cNvPr id="320524" name="Group 12"/>
          <p:cNvGrpSpPr>
            <a:grpSpLocks/>
          </p:cNvGrpSpPr>
          <p:nvPr/>
        </p:nvGrpSpPr>
        <p:grpSpPr bwMode="auto">
          <a:xfrm>
            <a:off x="7323467" y="1526828"/>
            <a:ext cx="3661733" cy="4176509"/>
            <a:chOff x="2160" y="864"/>
            <a:chExt cx="1728" cy="2626"/>
          </a:xfrm>
        </p:grpSpPr>
        <p:sp>
          <p:nvSpPr>
            <p:cNvPr id="320516" name="Rectangle 4"/>
            <p:cNvSpPr>
              <a:spLocks noChangeArrowheads="1"/>
            </p:cNvSpPr>
            <p:nvPr/>
          </p:nvSpPr>
          <p:spPr bwMode="auto">
            <a:xfrm>
              <a:off x="2160" y="1824"/>
              <a:ext cx="1728" cy="226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lIns="45720" rIns="45720" anchor="ctr"/>
            <a:lstStyle/>
            <a:p>
              <a:pPr algn="ctr"/>
              <a:r>
                <a:rPr lang="en-US">
                  <a:solidFill>
                    <a:srgbClr val="FFCCFF"/>
                  </a:solidFill>
                </a:rPr>
                <a:t>ISA</a:t>
              </a:r>
            </a:p>
          </p:txBody>
        </p:sp>
        <p:sp>
          <p:nvSpPr>
            <p:cNvPr id="320518" name="Rectangle 6"/>
            <p:cNvSpPr>
              <a:spLocks noChangeArrowheads="1"/>
            </p:cNvSpPr>
            <p:nvPr/>
          </p:nvSpPr>
          <p:spPr bwMode="auto">
            <a:xfrm>
              <a:off x="2400" y="1344"/>
              <a:ext cx="672" cy="466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lIns="45720" rIns="45720" anchor="ctr"/>
            <a:lstStyle/>
            <a:p>
              <a:pPr algn="ctr"/>
              <a:r>
                <a:rPr lang="en-US"/>
                <a:t>Compiler</a:t>
              </a:r>
            </a:p>
          </p:txBody>
        </p:sp>
        <p:sp>
          <p:nvSpPr>
            <p:cNvPr id="320519" name="Rectangle 7"/>
            <p:cNvSpPr>
              <a:spLocks noChangeArrowheads="1"/>
            </p:cNvSpPr>
            <p:nvPr/>
          </p:nvSpPr>
          <p:spPr bwMode="auto">
            <a:xfrm>
              <a:off x="3072" y="1344"/>
              <a:ext cx="624" cy="466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lIns="45720" rIns="45720" anchor="ctr"/>
            <a:lstStyle/>
            <a:p>
              <a:pPr algn="ctr"/>
              <a:r>
                <a:rPr lang="en-US"/>
                <a:t>OS</a:t>
              </a:r>
            </a:p>
          </p:txBody>
        </p:sp>
        <p:sp>
          <p:nvSpPr>
            <p:cNvPr id="320520" name="Rectangle 8"/>
            <p:cNvSpPr>
              <a:spLocks noChangeArrowheads="1"/>
            </p:cNvSpPr>
            <p:nvPr/>
          </p:nvSpPr>
          <p:spPr bwMode="auto">
            <a:xfrm>
              <a:off x="2400" y="2064"/>
              <a:ext cx="1296" cy="466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lIns="45720" rIns="45720" anchor="ctr"/>
            <a:lstStyle/>
            <a:p>
              <a:pPr algn="ctr"/>
              <a:r>
                <a:rPr lang="en-US"/>
                <a:t>CPU</a:t>
              </a:r>
            </a:p>
            <a:p>
              <a:pPr algn="ctr"/>
              <a:r>
                <a:rPr lang="en-US"/>
                <a:t>Design</a:t>
              </a:r>
            </a:p>
          </p:txBody>
        </p:sp>
        <p:sp>
          <p:nvSpPr>
            <p:cNvPr id="320521" name="Rectangle 9"/>
            <p:cNvSpPr>
              <a:spLocks noChangeArrowheads="1"/>
            </p:cNvSpPr>
            <p:nvPr/>
          </p:nvSpPr>
          <p:spPr bwMode="auto">
            <a:xfrm>
              <a:off x="2400" y="2544"/>
              <a:ext cx="1296" cy="466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lIns="45720" rIns="45720" anchor="ctr"/>
            <a:lstStyle/>
            <a:p>
              <a:pPr algn="ctr"/>
              <a:r>
                <a:rPr lang="en-US"/>
                <a:t>Circuit</a:t>
              </a:r>
            </a:p>
            <a:p>
              <a:pPr algn="ctr"/>
              <a:r>
                <a:rPr lang="en-US"/>
                <a:t>Design</a:t>
              </a:r>
            </a:p>
          </p:txBody>
        </p:sp>
        <p:sp>
          <p:nvSpPr>
            <p:cNvPr id="320522" name="Rectangle 10"/>
            <p:cNvSpPr>
              <a:spLocks noChangeArrowheads="1"/>
            </p:cNvSpPr>
            <p:nvPr/>
          </p:nvSpPr>
          <p:spPr bwMode="auto">
            <a:xfrm>
              <a:off x="2400" y="3024"/>
              <a:ext cx="1296" cy="466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lIns="45720" rIns="45720" anchor="ctr"/>
            <a:lstStyle/>
            <a:p>
              <a:pPr algn="ctr"/>
              <a:r>
                <a:rPr lang="en-US"/>
                <a:t>Chip</a:t>
              </a:r>
            </a:p>
            <a:p>
              <a:pPr algn="ctr"/>
              <a:r>
                <a:rPr lang="en-US"/>
                <a:t>Layout</a:t>
              </a:r>
            </a:p>
          </p:txBody>
        </p:sp>
        <p:sp>
          <p:nvSpPr>
            <p:cNvPr id="320523" name="Rectangle 11"/>
            <p:cNvSpPr>
              <a:spLocks noChangeArrowheads="1"/>
            </p:cNvSpPr>
            <p:nvPr/>
          </p:nvSpPr>
          <p:spPr bwMode="auto">
            <a:xfrm>
              <a:off x="2400" y="864"/>
              <a:ext cx="1296" cy="466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lIns="45720" rIns="45720" anchor="ctr"/>
            <a:lstStyle/>
            <a:p>
              <a:pPr algn="ctr"/>
              <a:r>
                <a:rPr lang="en-US" dirty="0"/>
                <a:t>Application</a:t>
              </a:r>
            </a:p>
            <a:p>
              <a:pPr algn="ctr"/>
              <a:r>
                <a:rPr lang="en-US" dirty="0"/>
                <a:t>Program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152400"/>
            <a:ext cx="5677538" cy="630238"/>
          </a:xfrm>
          <a:noFill/>
        </p:spPr>
        <p:txBody>
          <a:bodyPr wrap="none">
            <a:noAutofit/>
          </a:bodyPr>
          <a:lstStyle/>
          <a:p>
            <a:r>
              <a:rPr lang="en-US" altLang="en-US" dirty="0" smtClean="0"/>
              <a:t>Levels of Representation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795660" y="1054100"/>
            <a:ext cx="990342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142703" y="1187451"/>
            <a:ext cx="3453500" cy="2867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41000"/>
              </a:spcBef>
            </a:pPr>
            <a:r>
              <a:rPr lang="en-US" altLang="en-US" sz="1800" dirty="0">
                <a:solidFill>
                  <a:schemeClr val="tx2"/>
                </a:solidFill>
                <a:latin typeface="Comic Sans MS" pitchFamily="66" charset="0"/>
              </a:rPr>
              <a:t>High Level Language Program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142703" y="2559051"/>
            <a:ext cx="3453500" cy="2867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41000"/>
              </a:spcBef>
            </a:pPr>
            <a:r>
              <a:rPr lang="en-US" altLang="en-US" sz="1800">
                <a:solidFill>
                  <a:schemeClr val="accent2"/>
                </a:solidFill>
                <a:latin typeface="Comic Sans MS" pitchFamily="66" charset="0"/>
              </a:rPr>
              <a:t>Assembly  Language Program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1210418" y="3981451"/>
            <a:ext cx="3453500" cy="2867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41000"/>
              </a:spcBef>
            </a:pPr>
            <a:r>
              <a:rPr lang="en-US" altLang="en-US" sz="1800" dirty="0">
                <a:solidFill>
                  <a:srgbClr val="7030A0"/>
                </a:solidFill>
                <a:latin typeface="Comic Sans MS" pitchFamily="66" charset="0"/>
              </a:rPr>
              <a:t>Machine  Language Program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1210418" y="5353050"/>
            <a:ext cx="3453500" cy="295081"/>
          </a:xfrm>
          <a:prstGeom prst="rect">
            <a:avLst/>
          </a:prstGeom>
          <a:noFill/>
          <a:ln w="12700">
            <a:pattFill prst="pct70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88000"/>
              </a:lnSpc>
              <a:spcBef>
                <a:spcPct val="43000"/>
              </a:spcBef>
            </a:pPr>
            <a:r>
              <a:rPr lang="en-US" altLang="en-US" sz="1800">
                <a:solidFill>
                  <a:schemeClr val="tx1"/>
                </a:solidFill>
                <a:latin typeface="Comic Sans MS" pitchFamily="66" charset="0"/>
              </a:rPr>
              <a:t>Control Signal Specification</a:t>
            </a:r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2742486" y="1733550"/>
            <a:ext cx="0" cy="800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776343" y="3105150"/>
            <a:ext cx="0" cy="850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2928704" y="1981201"/>
            <a:ext cx="1743679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 sz="1800" i="1">
                <a:solidFill>
                  <a:schemeClr val="tx1"/>
                </a:solidFill>
                <a:latin typeface="Comic Sans MS" pitchFamily="66" charset="0"/>
              </a:rPr>
              <a:t>Compiler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2962562" y="3352801"/>
            <a:ext cx="191296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 sz="1800" i="1">
                <a:solidFill>
                  <a:schemeClr val="tx1"/>
                </a:solidFill>
                <a:latin typeface="Comic Sans MS" pitchFamily="66" charset="0"/>
              </a:rPr>
              <a:t>Assembler</a:t>
            </a:r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2810201" y="4502150"/>
            <a:ext cx="0" cy="850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2996419" y="4826001"/>
            <a:ext cx="3605861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 sz="1800" i="1">
                <a:solidFill>
                  <a:schemeClr val="tx1"/>
                </a:solidFill>
                <a:latin typeface="Comic Sans MS" pitchFamily="66" charset="0"/>
              </a:rPr>
              <a:t>Machine Interpretation</a:t>
            </a:r>
          </a:p>
        </p:txBody>
      </p:sp>
      <p:sp>
        <p:nvSpPr>
          <p:cNvPr id="136206" name="Rectangle 14"/>
          <p:cNvSpPr>
            <a:spLocks noChangeArrowheads="1"/>
          </p:cNvSpPr>
          <p:nvPr/>
        </p:nvSpPr>
        <p:spPr bwMode="auto">
          <a:xfrm>
            <a:off x="6856214" y="876301"/>
            <a:ext cx="411372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88000"/>
              </a:lnSpc>
              <a:spcBef>
                <a:spcPct val="42000"/>
              </a:spcBef>
            </a:pPr>
            <a:r>
              <a:rPr lang="en-US" altLang="en-US" sz="1800" dirty="0">
                <a:solidFill>
                  <a:schemeClr val="tx2"/>
                </a:solidFill>
              </a:rPr>
              <a:t>temp = v[k];</a:t>
            </a:r>
          </a:p>
          <a:p>
            <a:pPr marL="342900" indent="-342900">
              <a:lnSpc>
                <a:spcPct val="88000"/>
              </a:lnSpc>
              <a:spcBef>
                <a:spcPct val="42000"/>
              </a:spcBef>
            </a:pPr>
            <a:r>
              <a:rPr lang="en-US" altLang="en-US" sz="1800" dirty="0">
                <a:solidFill>
                  <a:schemeClr val="tx2"/>
                </a:solidFill>
              </a:rPr>
              <a:t>v[k] = v[k+1];</a:t>
            </a:r>
          </a:p>
          <a:p>
            <a:pPr marL="342900" indent="-342900">
              <a:lnSpc>
                <a:spcPct val="88000"/>
              </a:lnSpc>
              <a:spcBef>
                <a:spcPct val="42000"/>
              </a:spcBef>
            </a:pPr>
            <a:r>
              <a:rPr lang="en-US" altLang="en-US" sz="1800" dirty="0">
                <a:solidFill>
                  <a:schemeClr val="tx2"/>
                </a:solidFill>
              </a:rPr>
              <a:t>v[k+1] = temp;</a:t>
            </a:r>
          </a:p>
        </p:txBody>
      </p:sp>
      <p:sp>
        <p:nvSpPr>
          <p:cNvPr id="136207" name="Rectangle 15"/>
          <p:cNvSpPr>
            <a:spLocks noGrp="1" noChangeArrowheads="1"/>
          </p:cNvSpPr>
          <p:nvPr>
            <p:ph type="body" idx="4294967295"/>
          </p:nvPr>
        </p:nvSpPr>
        <p:spPr>
          <a:xfrm>
            <a:off x="6940859" y="2114550"/>
            <a:ext cx="4215302" cy="1511300"/>
          </a:xfrm>
          <a:noFill/>
        </p:spPr>
        <p:txBody>
          <a:bodyPr>
            <a:normAutofit fontScale="85000" lnSpcReduction="20000"/>
          </a:bodyPr>
          <a:lstStyle/>
          <a:p>
            <a:pPr marL="342900" indent="-342900">
              <a:spcBef>
                <a:spcPct val="0"/>
              </a:spcBef>
              <a:buFont typeface="Wingdings" pitchFamily="2" charset="2"/>
              <a:buNone/>
              <a:tabLst>
                <a:tab pos="1066800" algn="l"/>
              </a:tabLst>
            </a:pPr>
            <a:r>
              <a:rPr lang="en-US" altLang="en-US" dirty="0" err="1" smtClean="0">
                <a:solidFill>
                  <a:schemeClr val="accent2"/>
                </a:solidFill>
              </a:rPr>
              <a:t>lw</a:t>
            </a:r>
            <a:r>
              <a:rPr lang="en-US" altLang="en-US" dirty="0" smtClean="0">
                <a:solidFill>
                  <a:schemeClr val="accent2"/>
                </a:solidFill>
              </a:rPr>
              <a:t>	$15,	0($2)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  <a:tabLst>
                <a:tab pos="1066800" algn="l"/>
              </a:tabLst>
            </a:pPr>
            <a:r>
              <a:rPr lang="en-US" altLang="en-US" dirty="0" err="1" smtClean="0">
                <a:solidFill>
                  <a:schemeClr val="accent2"/>
                </a:solidFill>
              </a:rPr>
              <a:t>lw</a:t>
            </a:r>
            <a:r>
              <a:rPr lang="en-US" altLang="en-US" dirty="0" smtClean="0">
                <a:solidFill>
                  <a:schemeClr val="accent2"/>
                </a:solidFill>
              </a:rPr>
              <a:t>	$16,	4($2)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  <a:tabLst>
                <a:tab pos="1066800" algn="l"/>
              </a:tabLst>
            </a:pPr>
            <a:r>
              <a:rPr lang="en-US" altLang="en-US" dirty="0" err="1" smtClean="0">
                <a:solidFill>
                  <a:schemeClr val="accent2"/>
                </a:solidFill>
              </a:rPr>
              <a:t>sw</a:t>
            </a:r>
            <a:r>
              <a:rPr lang="en-US" altLang="en-US" dirty="0" smtClean="0">
                <a:solidFill>
                  <a:schemeClr val="accent2"/>
                </a:solidFill>
              </a:rPr>
              <a:t>	$16,	0($2)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  <a:tabLst>
                <a:tab pos="1066800" algn="l"/>
              </a:tabLst>
            </a:pPr>
            <a:r>
              <a:rPr lang="en-US" altLang="en-US" dirty="0" err="1" smtClean="0">
                <a:solidFill>
                  <a:schemeClr val="accent2"/>
                </a:solidFill>
              </a:rPr>
              <a:t>sw</a:t>
            </a:r>
            <a:r>
              <a:rPr lang="en-US" altLang="en-US" dirty="0" smtClean="0">
                <a:solidFill>
                  <a:schemeClr val="accent2"/>
                </a:solidFill>
              </a:rPr>
              <a:t>	$15,	4($2)</a:t>
            </a:r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7025503" y="4051300"/>
            <a:ext cx="3978297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136209" name="Rectangle 17"/>
          <p:cNvSpPr>
            <a:spLocks noChangeArrowheads="1"/>
          </p:cNvSpPr>
          <p:nvPr/>
        </p:nvSpPr>
        <p:spPr bwMode="auto">
          <a:xfrm>
            <a:off x="5567501" y="3757613"/>
            <a:ext cx="4478791" cy="95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400" dirty="0">
                <a:solidFill>
                  <a:srgbClr val="7030A0"/>
                </a:solidFill>
                <a:latin typeface="Courier New" pitchFamily="49" charset="0"/>
              </a:rPr>
              <a:t>0000 1001 1100 0110 1010 1111 0101 1000</a:t>
            </a:r>
          </a:p>
          <a:p>
            <a:r>
              <a:rPr lang="en-US" altLang="en-US" sz="1400" dirty="0">
                <a:solidFill>
                  <a:srgbClr val="7030A0"/>
                </a:solidFill>
                <a:latin typeface="Courier New" pitchFamily="49" charset="0"/>
              </a:rPr>
              <a:t>1010 1111 0101 1000 0000 1001 1100 0110 </a:t>
            </a:r>
          </a:p>
          <a:p>
            <a:r>
              <a:rPr lang="en-US" altLang="en-US" sz="1400" dirty="0">
                <a:solidFill>
                  <a:srgbClr val="7030A0"/>
                </a:solidFill>
                <a:latin typeface="Courier New" pitchFamily="49" charset="0"/>
              </a:rPr>
              <a:t>1100 0110 1010 1111 0101 1000 0000 1001 </a:t>
            </a:r>
          </a:p>
          <a:p>
            <a:r>
              <a:rPr lang="en-US" altLang="en-US" sz="1400" dirty="0">
                <a:solidFill>
                  <a:srgbClr val="7030A0"/>
                </a:solidFill>
                <a:latin typeface="Courier New" pitchFamily="49" charset="0"/>
              </a:rPr>
              <a:t>0101 1000 0000 1001 1100 0110 1010 1111 </a:t>
            </a:r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2723442" y="5943600"/>
            <a:ext cx="266099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600">
                <a:latin typeface="Comic Sans MS" pitchFamily="66" charset="0"/>
              </a:rPr>
              <a:t>°</a:t>
            </a:r>
          </a:p>
          <a:p>
            <a:r>
              <a:rPr lang="en-US" altLang="en-US" sz="1600">
                <a:latin typeface="Comic Sans MS" pitchFamily="66" charset="0"/>
              </a:rPr>
              <a:t>°</a:t>
            </a:r>
          </a:p>
        </p:txBody>
      </p:sp>
      <p:sp>
        <p:nvSpPr>
          <p:cNvPr id="136211" name="Rectangle 19"/>
          <p:cNvSpPr>
            <a:spLocks noChangeArrowheads="1"/>
          </p:cNvSpPr>
          <p:nvPr/>
        </p:nvSpPr>
        <p:spPr bwMode="auto">
          <a:xfrm>
            <a:off x="6278515" y="5410201"/>
            <a:ext cx="3671647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600">
                <a:solidFill>
                  <a:schemeClr val="tx1"/>
                </a:solidFill>
              </a:rPr>
              <a:t>ALUOP[0:3] &lt;= InstReg[9:11] &amp; MASK</a:t>
            </a:r>
          </a:p>
        </p:txBody>
      </p:sp>
      <p:sp>
        <p:nvSpPr>
          <p:cNvPr id="21524" name="Rectangle 20" descr="Horizontal brick"/>
          <p:cNvSpPr>
            <a:spLocks noChangeArrowheads="1"/>
          </p:cNvSpPr>
          <p:nvPr/>
        </p:nvSpPr>
        <p:spPr bwMode="auto">
          <a:xfrm>
            <a:off x="1125773" y="4502150"/>
            <a:ext cx="3639719" cy="139700"/>
          </a:xfrm>
          <a:prstGeom prst="rect">
            <a:avLst/>
          </a:prstGeom>
          <a:pattFill prst="horzBrick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6" grpId="0"/>
      <p:bldP spid="136207" grpId="0"/>
      <p:bldP spid="136209" grpId="0"/>
      <p:bldP spid="1362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transformation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467409"/>
              </p:ext>
            </p:extLst>
          </p:nvPr>
        </p:nvGraphicFramePr>
        <p:xfrm>
          <a:off x="609601" y="1600201"/>
          <a:ext cx="7770812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388174"/>
              </p:ext>
            </p:extLst>
          </p:nvPr>
        </p:nvGraphicFramePr>
        <p:xfrm>
          <a:off x="684212" y="4572000"/>
          <a:ext cx="76200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02798508"/>
              </p:ext>
            </p:extLst>
          </p:nvPr>
        </p:nvGraphicFramePr>
        <p:xfrm>
          <a:off x="455612" y="3505200"/>
          <a:ext cx="79248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Right Brace 9"/>
          <p:cNvSpPr/>
          <p:nvPr/>
        </p:nvSpPr>
        <p:spPr>
          <a:xfrm>
            <a:off x="8609012" y="1524000"/>
            <a:ext cx="304800" cy="1905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175302050"/>
              </p:ext>
            </p:extLst>
          </p:nvPr>
        </p:nvGraphicFramePr>
        <p:xfrm>
          <a:off x="9066212" y="1143000"/>
          <a:ext cx="2544082" cy="5451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Right Brace 11"/>
          <p:cNvSpPr/>
          <p:nvPr/>
        </p:nvSpPr>
        <p:spPr>
          <a:xfrm>
            <a:off x="8574767" y="4495800"/>
            <a:ext cx="304800" cy="1905000"/>
          </a:xfrm>
          <a:prstGeom prst="rightBrac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4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ISA</a:t>
            </a:r>
            <a:r>
              <a:rPr lang="en-US" dirty="0"/>
              <a:t> describes the </a:t>
            </a:r>
            <a:r>
              <a:rPr lang="en-US" b="1" dirty="0"/>
              <a:t>design of a Computer</a:t>
            </a:r>
            <a:r>
              <a:rPr lang="en-US" dirty="0"/>
              <a:t> in terms of the </a:t>
            </a:r>
            <a:r>
              <a:rPr lang="en-US" b="1" dirty="0"/>
              <a:t>basic operations</a:t>
            </a:r>
            <a:r>
              <a:rPr lang="en-US" dirty="0"/>
              <a:t> it must </a:t>
            </a:r>
            <a:r>
              <a:rPr lang="en-US" dirty="0" smtClean="0"/>
              <a:t>support</a:t>
            </a:r>
          </a:p>
          <a:p>
            <a:r>
              <a:rPr lang="en-US" dirty="0" smtClean="0"/>
              <a:t>The </a:t>
            </a:r>
            <a:r>
              <a:rPr lang="en-US" dirty="0"/>
              <a:t>ISA is not concerned with the implementation specific details of a </a:t>
            </a:r>
            <a:r>
              <a:rPr lang="en-US" dirty="0" smtClean="0"/>
              <a:t>computer</a:t>
            </a:r>
          </a:p>
          <a:p>
            <a:r>
              <a:rPr lang="en-US" dirty="0" smtClean="0"/>
              <a:t>It </a:t>
            </a:r>
            <a:r>
              <a:rPr lang="en-US" dirty="0"/>
              <a:t>is only concerned with the set or collection of basic operations the computer must </a:t>
            </a:r>
            <a:r>
              <a:rPr lang="en-US" dirty="0" smtClean="0"/>
              <a:t>support</a:t>
            </a:r>
          </a:p>
          <a:p>
            <a:r>
              <a:rPr lang="en-US" dirty="0" smtClean="0"/>
              <a:t>For </a:t>
            </a:r>
            <a:r>
              <a:rPr lang="en-US" dirty="0"/>
              <a:t>example the AMD Athlon and the Core 2 Duo processors have entirely different implementations but they support more or less the same set of basic operations as defined in the x86 Instruction </a:t>
            </a:r>
            <a:r>
              <a:rPr lang="en-US" dirty="0" smtClean="0"/>
              <a:t>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5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The ISA defines the </a:t>
            </a:r>
            <a:r>
              <a:rPr lang="en-US" b="1" dirty="0"/>
              <a:t>types of instructions</a:t>
            </a:r>
            <a:r>
              <a:rPr lang="en-US" dirty="0"/>
              <a:t> to be supported by the processor.</a:t>
            </a:r>
            <a:br>
              <a:rPr lang="en-US" dirty="0"/>
            </a:br>
            <a:r>
              <a:rPr lang="en-US" dirty="0"/>
              <a:t>Based on the type of operations they perform MIPS Instructions are classified into 3 types</a:t>
            </a:r>
            <a:r>
              <a:rPr lang="en-US" dirty="0" smtClean="0"/>
              <a:t>:</a:t>
            </a:r>
          </a:p>
          <a:p>
            <a:pPr lvl="1" fontAlgn="base"/>
            <a:r>
              <a:rPr lang="en-US" b="1" dirty="0" smtClean="0"/>
              <a:t>Arithmetic/Logic </a:t>
            </a:r>
            <a:r>
              <a:rPr lang="en-US" b="1" dirty="0"/>
              <a:t>Instructions: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These Instructions perform various Arithmetic &amp; Logical operations on one or more operands.</a:t>
            </a:r>
          </a:p>
          <a:p>
            <a:pPr lvl="1" fontAlgn="base"/>
            <a:r>
              <a:rPr lang="en-US" b="1" dirty="0"/>
              <a:t>Data Transfer Instructions: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These instructions are responsible for the transfer of instructions from memory to the processor registers and vice versa.</a:t>
            </a:r>
          </a:p>
          <a:p>
            <a:pPr lvl="1" fontAlgn="base"/>
            <a:r>
              <a:rPr lang="en-US" b="1" dirty="0"/>
              <a:t>Branch and Jump Instructions: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These instructions are responsible for breaking the sequential flow of instructions and jumping to instructions at various other locations, this is necessary for the implementation of </a:t>
            </a:r>
            <a:r>
              <a:rPr lang="en-US" i="1" dirty="0"/>
              <a:t>functions</a:t>
            </a:r>
            <a:r>
              <a:rPr lang="en-US" dirty="0"/>
              <a:t> and </a:t>
            </a:r>
            <a:r>
              <a:rPr lang="en-US" i="1" dirty="0"/>
              <a:t>conditional statements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8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computer ISA defines all of the programmer-visible components and operations of the computer </a:t>
            </a:r>
            <a:endParaRPr lang="en-US" dirty="0" smtClean="0"/>
          </a:p>
          <a:p>
            <a:pPr lvl="1"/>
            <a:r>
              <a:rPr lang="en-US" dirty="0" smtClean="0"/>
              <a:t>memory </a:t>
            </a:r>
            <a:r>
              <a:rPr lang="en-US" dirty="0"/>
              <a:t>organization </a:t>
            </a:r>
          </a:p>
          <a:p>
            <a:pPr lvl="2"/>
            <a:r>
              <a:rPr lang="en-US" dirty="0" smtClean="0"/>
              <a:t>address </a:t>
            </a:r>
            <a:r>
              <a:rPr lang="en-US" dirty="0"/>
              <a:t>space -- how may locations can be addressed? </a:t>
            </a:r>
          </a:p>
          <a:p>
            <a:pPr lvl="2"/>
            <a:r>
              <a:rPr lang="en-US" dirty="0" err="1" smtClean="0"/>
              <a:t>addressibility</a:t>
            </a:r>
            <a:r>
              <a:rPr lang="en-US" dirty="0" smtClean="0"/>
              <a:t> </a:t>
            </a:r>
            <a:r>
              <a:rPr lang="en-US" dirty="0"/>
              <a:t>-- how many bits per location? </a:t>
            </a:r>
            <a:endParaRPr lang="en-US" dirty="0" smtClean="0"/>
          </a:p>
          <a:p>
            <a:pPr lvl="1"/>
            <a:r>
              <a:rPr lang="en-US" dirty="0" smtClean="0"/>
              <a:t>register </a:t>
            </a:r>
            <a:r>
              <a:rPr lang="en-US" dirty="0"/>
              <a:t>set (a place to store a collection of bits) </a:t>
            </a:r>
            <a:endParaRPr lang="en-US" dirty="0" smtClean="0"/>
          </a:p>
          <a:p>
            <a:pPr lvl="2"/>
            <a:r>
              <a:rPr lang="en-US" dirty="0" smtClean="0"/>
              <a:t>how </a:t>
            </a:r>
            <a:r>
              <a:rPr lang="en-US" dirty="0"/>
              <a:t>many? s</a:t>
            </a:r>
            <a:r>
              <a:rPr lang="en-US" dirty="0" smtClean="0"/>
              <a:t>ize? how </a:t>
            </a:r>
            <a:r>
              <a:rPr lang="en-US" dirty="0"/>
              <a:t>are they used? </a:t>
            </a:r>
            <a:endParaRPr lang="en-US" dirty="0" smtClean="0"/>
          </a:p>
          <a:p>
            <a:pPr lvl="1"/>
            <a:r>
              <a:rPr lang="en-US" dirty="0" smtClean="0"/>
              <a:t>instruction </a:t>
            </a:r>
            <a:r>
              <a:rPr lang="en-US" dirty="0"/>
              <a:t>set </a:t>
            </a:r>
            <a:endParaRPr lang="en-US" dirty="0" smtClean="0"/>
          </a:p>
          <a:p>
            <a:pPr lvl="2"/>
            <a:r>
              <a:rPr lang="en-US" dirty="0" err="1" smtClean="0"/>
              <a:t>Opcodes</a:t>
            </a:r>
            <a:r>
              <a:rPr lang="en-US" dirty="0" smtClean="0"/>
              <a:t> </a:t>
            </a:r>
            <a:r>
              <a:rPr lang="en-US" dirty="0"/>
              <a:t>(operation selection codes) </a:t>
            </a:r>
            <a:endParaRPr lang="en-US" dirty="0" smtClean="0"/>
          </a:p>
          <a:p>
            <a:pPr lvl="2"/>
            <a:r>
              <a:rPr lang="en-US" dirty="0" smtClean="0"/>
              <a:t>data </a:t>
            </a:r>
            <a:r>
              <a:rPr lang="en-US" dirty="0"/>
              <a:t>types (data types: byte or word) </a:t>
            </a:r>
            <a:endParaRPr lang="en-US" dirty="0" smtClean="0"/>
          </a:p>
          <a:p>
            <a:pPr lvl="2"/>
            <a:r>
              <a:rPr lang="en-US" dirty="0" smtClean="0"/>
              <a:t>addressing </a:t>
            </a:r>
            <a:r>
              <a:rPr lang="en-US" dirty="0"/>
              <a:t>modes (coding schemes to access data) </a:t>
            </a:r>
            <a:endParaRPr lang="en-US" dirty="0" smtClean="0"/>
          </a:p>
          <a:p>
            <a:r>
              <a:rPr lang="en-US" dirty="0" smtClean="0"/>
              <a:t>ISA </a:t>
            </a:r>
            <a:r>
              <a:rPr lang="en-US" dirty="0"/>
              <a:t>provides all information needed for someone that wants to write a program in machine language (or translate from a high-level language to machine language)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41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320456" y="381000"/>
            <a:ext cx="9547913" cy="685800"/>
          </a:xfrm>
          <a:noFill/>
          <a:ln/>
        </p:spPr>
        <p:txBody>
          <a:bodyPr lIns="92075" tIns="46038" rIns="92075" bIns="46038">
            <a:normAutofit fontScale="90000"/>
          </a:bodyPr>
          <a:lstStyle/>
          <a:p>
            <a:r>
              <a:rPr lang="en-US" altLang="zh-CN">
                <a:ea typeface="SimSun" pitchFamily="2" charset="-122"/>
              </a:rPr>
              <a:t>Instruction Set Design Issues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812" y="1371600"/>
            <a:ext cx="9547913" cy="4800600"/>
          </a:xfrm>
          <a:noFill/>
          <a:ln/>
        </p:spPr>
        <p:txBody>
          <a:bodyPr lIns="92075" tIns="46038" rIns="92075" bIns="46038">
            <a:noAutofit/>
          </a:bodyPr>
          <a:lstStyle/>
          <a:p>
            <a:r>
              <a:rPr lang="en-US" altLang="zh-CN" dirty="0">
                <a:ea typeface="SimSun" pitchFamily="2" charset="-122"/>
              </a:rPr>
              <a:t>Instruction set design issues include:</a:t>
            </a:r>
            <a:endParaRPr lang="en-US" altLang="zh-CN" sz="2800" dirty="0">
              <a:ea typeface="SimSun" pitchFamily="2" charset="-122"/>
            </a:endParaRPr>
          </a:p>
          <a:p>
            <a:pPr lvl="1"/>
            <a:r>
              <a:rPr lang="en-US" altLang="zh-CN" sz="2400" dirty="0">
                <a:ea typeface="SimSun" pitchFamily="2" charset="-122"/>
              </a:rPr>
              <a:t>Where are operands stored?</a:t>
            </a:r>
          </a:p>
          <a:p>
            <a:pPr lvl="2"/>
            <a:r>
              <a:rPr lang="en-US" altLang="zh-CN" dirty="0">
                <a:ea typeface="SimSun" pitchFamily="2" charset="-122"/>
              </a:rPr>
              <a:t>registers, memory, stack, accumulator</a:t>
            </a:r>
          </a:p>
          <a:p>
            <a:pPr lvl="1"/>
            <a:r>
              <a:rPr lang="en-US" altLang="zh-CN" sz="2400" dirty="0">
                <a:ea typeface="SimSun" pitchFamily="2" charset="-122"/>
              </a:rPr>
              <a:t>How many explicit operands are there?     </a:t>
            </a:r>
          </a:p>
          <a:p>
            <a:pPr lvl="2"/>
            <a:r>
              <a:rPr lang="en-US" altLang="zh-CN" dirty="0">
                <a:ea typeface="SimSun" pitchFamily="2" charset="-122"/>
              </a:rPr>
              <a:t>0, 1,  2,  or 3 </a:t>
            </a:r>
          </a:p>
          <a:p>
            <a:pPr lvl="1"/>
            <a:r>
              <a:rPr lang="en-US" altLang="zh-CN" sz="2400" dirty="0">
                <a:ea typeface="SimSun" pitchFamily="2" charset="-122"/>
              </a:rPr>
              <a:t>How is the operand location specified?</a:t>
            </a:r>
          </a:p>
          <a:p>
            <a:pPr lvl="2"/>
            <a:r>
              <a:rPr lang="en-US" altLang="zh-CN" dirty="0">
                <a:ea typeface="SimSun" pitchFamily="2" charset="-122"/>
              </a:rPr>
              <a:t>register, immediate,  indirect, . . . 	</a:t>
            </a:r>
          </a:p>
          <a:p>
            <a:pPr lvl="1"/>
            <a:r>
              <a:rPr lang="en-US" altLang="zh-CN" sz="2400" dirty="0">
                <a:ea typeface="SimSun" pitchFamily="2" charset="-122"/>
              </a:rPr>
              <a:t>What type &amp; size of operands are supported?</a:t>
            </a:r>
          </a:p>
          <a:p>
            <a:pPr lvl="2"/>
            <a:r>
              <a:rPr lang="en-US" altLang="zh-CN" dirty="0">
                <a:ea typeface="SimSun" pitchFamily="2" charset="-122"/>
              </a:rPr>
              <a:t>byte, </a:t>
            </a:r>
            <a:r>
              <a:rPr lang="en-US" altLang="zh-CN" dirty="0" err="1">
                <a:ea typeface="SimSun" pitchFamily="2" charset="-122"/>
              </a:rPr>
              <a:t>int</a:t>
            </a:r>
            <a:r>
              <a:rPr lang="en-US" altLang="zh-CN" dirty="0">
                <a:ea typeface="SimSun" pitchFamily="2" charset="-122"/>
              </a:rPr>
              <a:t>, float, double, string, vector. . .</a:t>
            </a:r>
          </a:p>
          <a:p>
            <a:pPr lvl="1"/>
            <a:r>
              <a:rPr lang="en-US" altLang="zh-CN" sz="2400" dirty="0">
                <a:ea typeface="SimSun" pitchFamily="2" charset="-122"/>
              </a:rPr>
              <a:t>What operations are supported? </a:t>
            </a:r>
          </a:p>
          <a:p>
            <a:pPr lvl="2"/>
            <a:r>
              <a:rPr lang="en-US" altLang="zh-CN" dirty="0">
                <a:ea typeface="SimSun" pitchFamily="2" charset="-122"/>
              </a:rPr>
              <a:t>add, sub, </a:t>
            </a:r>
            <a:r>
              <a:rPr lang="en-US" altLang="zh-CN" dirty="0" err="1">
                <a:ea typeface="SimSun" pitchFamily="2" charset="-122"/>
              </a:rPr>
              <a:t>mul</a:t>
            </a:r>
            <a:r>
              <a:rPr lang="en-US" altLang="zh-CN" dirty="0">
                <a:ea typeface="SimSun" pitchFamily="2" charset="-122"/>
              </a:rPr>
              <a:t>, move, compare . . 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927" y="4388093"/>
            <a:ext cx="7226898" cy="24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338"/>
            <a:ext cx="2611438" cy="5905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About 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7"/>
          <a:stretch/>
        </p:blipFill>
        <p:spPr>
          <a:xfrm>
            <a:off x="5119393" y="4712228"/>
            <a:ext cx="1646313" cy="17622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7" b="9662"/>
          <a:stretch/>
        </p:blipFill>
        <p:spPr>
          <a:xfrm>
            <a:off x="10378441" y="4774435"/>
            <a:ext cx="1645626" cy="169457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8"/>
          <a:stretch/>
        </p:blipFill>
        <p:spPr bwMode="auto">
          <a:xfrm>
            <a:off x="6877112" y="4712228"/>
            <a:ext cx="1665606" cy="178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1B6E91E-3C1B-4C50-B72F-DD59211A24C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46"/>
          <a:stretch/>
        </p:blipFill>
        <p:spPr>
          <a:xfrm>
            <a:off x="8636233" y="4712410"/>
            <a:ext cx="1640893" cy="17645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07395" y="2275"/>
            <a:ext cx="7181430" cy="4244495"/>
            <a:chOff x="5007395" y="2275"/>
            <a:chExt cx="7181430" cy="4244495"/>
          </a:xfrm>
        </p:grpSpPr>
        <p:grpSp>
          <p:nvGrpSpPr>
            <p:cNvPr id="2" name="Group 35"/>
            <p:cNvGrpSpPr/>
            <p:nvPr/>
          </p:nvGrpSpPr>
          <p:grpSpPr>
            <a:xfrm>
              <a:off x="5007395" y="2275"/>
              <a:ext cx="7181430" cy="4244495"/>
              <a:chOff x="4376981" y="-689132"/>
              <a:chExt cx="7532411" cy="424449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376981" y="-689132"/>
                <a:ext cx="7532411" cy="3247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Associate Professor, Amrita </a:t>
                </a:r>
                <a:r>
                  <a:rPr lang="en-US" sz="2000" dirty="0" err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Vishwa</a:t>
                </a: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 Vidyapeetham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Masters &amp; PhD from National University of Singapore (NUS)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Several years in Industry/Academia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Architect, Manager, Technology Evangelist, Visiting Faculty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Talks/workshops in USA, Europe, Australia, Asia</a:t>
                </a:r>
              </a:p>
              <a:p>
                <a:pPr marL="180975" lvl="0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Cloud/Edge Computing, </a:t>
                </a:r>
                <a:r>
                  <a:rPr lang="en-US" sz="2000" dirty="0" err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IoT</a:t>
                </a: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, Software Engineering, Game Theory, Machine Learning</a:t>
                </a:r>
              </a:p>
              <a:p>
                <a:pPr marL="180975" lvl="0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 err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Kathakali</a:t>
                </a:r>
                <a:r>
                  <a:rPr lang="en-US" sz="20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 Artist, Composer, Speaker, Traveler, Photographer</a:t>
                </a:r>
              </a:p>
            </p:txBody>
          </p:sp>
          <p:grpSp>
            <p:nvGrpSpPr>
              <p:cNvPr id="3" name="Group 10"/>
              <p:cNvGrpSpPr/>
              <p:nvPr/>
            </p:nvGrpSpPr>
            <p:grpSpPr>
              <a:xfrm>
                <a:off x="4639199" y="2984600"/>
                <a:ext cx="4156167" cy="570763"/>
                <a:chOff x="5725877" y="3673707"/>
                <a:chExt cx="4156167" cy="570763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7438746" y="3782805"/>
                  <a:ext cx="24432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i="0" dirty="0">
                      <a:solidFill>
                        <a:srgbClr val="FF4E00"/>
                      </a:solidFill>
                    </a:rPr>
                    <a:t>GANESHNIYER</a:t>
                  </a:r>
                  <a:endParaRPr lang="en-US" b="1" dirty="0">
                    <a:solidFill>
                      <a:srgbClr val="FF4E00"/>
                    </a:solidFill>
                  </a:endParaRPr>
                </a:p>
              </p:txBody>
            </p:sp>
            <p:pic>
              <p:nvPicPr>
                <p:cNvPr id="24580" name="Picture 4" descr="http://www.visionsinternational.biz/assets/images/Twitter-T-Logo1.jp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282470" y="3717363"/>
                  <a:ext cx="512023" cy="468794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582" name="Picture 6" descr="http://www.experian.com/blogs/small-business-matters/wp-content/uploads/2011/11/linkedin_logo.jp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5725877" y="3673707"/>
                  <a:ext cx="500124" cy="530434"/>
                </a:xfrm>
                <a:prstGeom prst="rect">
                  <a:avLst/>
                </a:prstGeom>
                <a:noFill/>
              </p:spPr>
            </p:pic>
          </p:grp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81822" y="3713370"/>
              <a:ext cx="463222" cy="46322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904207" y="3713370"/>
              <a:ext cx="30607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ts val="900"/>
                </a:spcBef>
                <a:buClr>
                  <a:srgbClr val="FF4E00"/>
                </a:buClr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  <a:hlinkClick r:id="rId11"/>
                </a:rPr>
                <a:t>http://ganeshniyer.com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10886" y="0"/>
            <a:ext cx="5027578" cy="6858000"/>
            <a:chOff x="0" y="0"/>
            <a:chExt cx="5027578" cy="6858000"/>
          </a:xfrm>
        </p:grpSpPr>
        <p:pic>
          <p:nvPicPr>
            <p:cNvPr id="9" name="Picture 2" descr="D:\Progress-Laptop-Backup-2018\Pictures\IMG_20170908_083029_904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4" r="13093"/>
            <a:stretch/>
          </p:blipFill>
          <p:spPr bwMode="auto">
            <a:xfrm>
              <a:off x="4516" y="131279"/>
              <a:ext cx="5023062" cy="6726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75"/>
              <a:ext cx="222885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012" y="0"/>
              <a:ext cx="2232025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553" y="2275"/>
              <a:ext cx="2232025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0140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0009" y="152400"/>
            <a:ext cx="10717478" cy="838200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dirty="0">
                <a:ea typeface="SimSun" pitchFamily="2" charset="-122"/>
              </a:rPr>
              <a:t>Evolution of Instruction Sets</a:t>
            </a:r>
          </a:p>
        </p:txBody>
      </p:sp>
      <p:sp>
        <p:nvSpPr>
          <p:cNvPr id="335875" name="Rectangle 3"/>
          <p:cNvSpPr>
            <a:spLocks noChangeArrowheads="1"/>
          </p:cNvSpPr>
          <p:nvPr/>
        </p:nvSpPr>
        <p:spPr bwMode="auto">
          <a:xfrm>
            <a:off x="3055671" y="1085851"/>
            <a:ext cx="538615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Single Accumulator</a:t>
            </a:r>
            <a:r>
              <a:rPr lang="en-US" altLang="zh-CN">
                <a:latin typeface="Arial" pitchFamily="34" charset="0"/>
                <a:ea typeface="SimSun" pitchFamily="2" charset="-122"/>
              </a:rPr>
              <a:t> (EDSAC 1950, Maurice Wilkes)</a:t>
            </a:r>
          </a:p>
        </p:txBody>
      </p:sp>
      <p:sp>
        <p:nvSpPr>
          <p:cNvPr id="335876" name="Rectangle 4"/>
          <p:cNvSpPr>
            <a:spLocks noChangeArrowheads="1"/>
          </p:cNvSpPr>
          <p:nvPr/>
        </p:nvSpPr>
        <p:spPr bwMode="auto">
          <a:xfrm>
            <a:off x="2852524" y="1543051"/>
            <a:ext cx="3276538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Accumulator + Index Registers</a:t>
            </a:r>
          </a:p>
        </p:txBody>
      </p:sp>
      <p:sp>
        <p:nvSpPr>
          <p:cNvPr id="335877" name="Rectangle 5"/>
          <p:cNvSpPr>
            <a:spLocks noChangeArrowheads="1"/>
          </p:cNvSpPr>
          <p:nvPr/>
        </p:nvSpPr>
        <p:spPr bwMode="auto">
          <a:xfrm>
            <a:off x="2370049" y="1828801"/>
            <a:ext cx="44371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(Manchester Mark I, IBM 700 series 1953)</a:t>
            </a:r>
          </a:p>
        </p:txBody>
      </p:sp>
      <p:sp>
        <p:nvSpPr>
          <p:cNvPr id="335878" name="Rectangle 6"/>
          <p:cNvSpPr>
            <a:spLocks noChangeArrowheads="1"/>
          </p:cNvSpPr>
          <p:nvPr/>
        </p:nvSpPr>
        <p:spPr bwMode="auto">
          <a:xfrm>
            <a:off x="3157244" y="2533651"/>
            <a:ext cx="3642023" cy="52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Separation of Programming Model</a:t>
            </a:r>
          </a:p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          from Implementation</a:t>
            </a:r>
          </a:p>
        </p:txBody>
      </p:sp>
      <p:sp>
        <p:nvSpPr>
          <p:cNvPr id="335879" name="Rectangle 7"/>
          <p:cNvSpPr>
            <a:spLocks noChangeArrowheads="1"/>
          </p:cNvSpPr>
          <p:nvPr/>
        </p:nvSpPr>
        <p:spPr bwMode="auto">
          <a:xfrm>
            <a:off x="821053" y="3448051"/>
            <a:ext cx="296234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High-level Language Based</a:t>
            </a:r>
          </a:p>
        </p:txBody>
      </p:sp>
      <p:sp>
        <p:nvSpPr>
          <p:cNvPr id="335880" name="Rectangle 8"/>
          <p:cNvSpPr>
            <a:spLocks noChangeArrowheads="1"/>
          </p:cNvSpPr>
          <p:nvPr/>
        </p:nvSpPr>
        <p:spPr bwMode="auto">
          <a:xfrm>
            <a:off x="6915465" y="3448051"/>
            <a:ext cx="218008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Concept of a Family</a:t>
            </a:r>
          </a:p>
        </p:txBody>
      </p:sp>
      <p:sp>
        <p:nvSpPr>
          <p:cNvPr id="335881" name="Rectangle 9"/>
          <p:cNvSpPr>
            <a:spLocks noChangeArrowheads="1"/>
          </p:cNvSpPr>
          <p:nvPr/>
        </p:nvSpPr>
        <p:spPr bwMode="auto">
          <a:xfrm>
            <a:off x="1328920" y="3752851"/>
            <a:ext cx="152605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(B5000 1963)</a:t>
            </a:r>
          </a:p>
        </p:txBody>
      </p:sp>
      <p:sp>
        <p:nvSpPr>
          <p:cNvPr id="335882" name="Rectangle 10"/>
          <p:cNvSpPr>
            <a:spLocks noChangeArrowheads="1"/>
          </p:cNvSpPr>
          <p:nvPr/>
        </p:nvSpPr>
        <p:spPr bwMode="auto">
          <a:xfrm>
            <a:off x="7524906" y="3752851"/>
            <a:ext cx="171841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(IBM 360 1964)</a:t>
            </a:r>
          </a:p>
        </p:txBody>
      </p:sp>
      <p:sp>
        <p:nvSpPr>
          <p:cNvPr id="335883" name="Rectangle 11"/>
          <p:cNvSpPr>
            <a:spLocks noChangeArrowheads="1"/>
          </p:cNvSpPr>
          <p:nvPr/>
        </p:nvSpPr>
        <p:spPr bwMode="auto">
          <a:xfrm>
            <a:off x="3055671" y="4286251"/>
            <a:ext cx="384720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General Purpose Register Machines</a:t>
            </a:r>
          </a:p>
        </p:txBody>
      </p:sp>
      <p:sp>
        <p:nvSpPr>
          <p:cNvPr id="335884" name="Rectangle 12"/>
          <p:cNvSpPr>
            <a:spLocks noChangeArrowheads="1"/>
          </p:cNvSpPr>
          <p:nvPr/>
        </p:nvSpPr>
        <p:spPr bwMode="auto">
          <a:xfrm>
            <a:off x="617906" y="4895851"/>
            <a:ext cx="2693045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Complex Instruction Sets</a:t>
            </a:r>
          </a:p>
        </p:txBody>
      </p:sp>
      <p:sp>
        <p:nvSpPr>
          <p:cNvPr id="335885" name="Rectangle 13"/>
          <p:cNvSpPr>
            <a:spLocks noChangeArrowheads="1"/>
          </p:cNvSpPr>
          <p:nvPr/>
        </p:nvSpPr>
        <p:spPr bwMode="auto">
          <a:xfrm>
            <a:off x="6813892" y="4895851"/>
            <a:ext cx="253922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Load/Store Architecture</a:t>
            </a:r>
          </a:p>
        </p:txBody>
      </p:sp>
      <p:sp>
        <p:nvSpPr>
          <p:cNvPr id="335886" name="Rectangle 14"/>
          <p:cNvSpPr>
            <a:spLocks noChangeArrowheads="1"/>
          </p:cNvSpPr>
          <p:nvPr/>
        </p:nvSpPr>
        <p:spPr bwMode="auto">
          <a:xfrm>
            <a:off x="7211721" y="5734051"/>
            <a:ext cx="67967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RISC</a:t>
            </a:r>
          </a:p>
        </p:txBody>
      </p:sp>
      <p:sp>
        <p:nvSpPr>
          <p:cNvPr id="335887" name="Rectangle 15"/>
          <p:cNvSpPr>
            <a:spLocks noChangeArrowheads="1"/>
          </p:cNvSpPr>
          <p:nvPr/>
        </p:nvSpPr>
        <p:spPr bwMode="auto">
          <a:xfrm>
            <a:off x="1024200" y="5276851"/>
            <a:ext cx="258615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(Vax, Intel 432 1977-80)</a:t>
            </a:r>
          </a:p>
        </p:txBody>
      </p:sp>
      <p:sp>
        <p:nvSpPr>
          <p:cNvPr id="335888" name="Rectangle 16"/>
          <p:cNvSpPr>
            <a:spLocks noChangeArrowheads="1"/>
          </p:cNvSpPr>
          <p:nvPr/>
        </p:nvSpPr>
        <p:spPr bwMode="auto">
          <a:xfrm>
            <a:off x="7321760" y="5200651"/>
            <a:ext cx="3077766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(CDC 6600, Cray 1 1963-76)</a:t>
            </a:r>
          </a:p>
        </p:txBody>
      </p:sp>
      <p:sp>
        <p:nvSpPr>
          <p:cNvPr id="335889" name="Rectangle 17"/>
          <p:cNvSpPr>
            <a:spLocks noChangeArrowheads="1"/>
          </p:cNvSpPr>
          <p:nvPr/>
        </p:nvSpPr>
        <p:spPr bwMode="auto">
          <a:xfrm>
            <a:off x="4680847" y="6000751"/>
            <a:ext cx="5574155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(MIPS,Sparc,HP-PA,IBM RS6000,PowerPC . . .1987)</a:t>
            </a:r>
          </a:p>
        </p:txBody>
      </p:sp>
      <p:sp>
        <p:nvSpPr>
          <p:cNvPr id="335890" name="Line 18"/>
          <p:cNvSpPr>
            <a:spLocks noChangeShapeType="1"/>
          </p:cNvSpPr>
          <p:nvPr/>
        </p:nvSpPr>
        <p:spPr bwMode="auto">
          <a:xfrm>
            <a:off x="4977104" y="1384300"/>
            <a:ext cx="0" cy="12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1" name="Line 19"/>
          <p:cNvSpPr>
            <a:spLocks noChangeShapeType="1"/>
          </p:cNvSpPr>
          <p:nvPr/>
        </p:nvSpPr>
        <p:spPr bwMode="auto">
          <a:xfrm>
            <a:off x="4977104" y="2222500"/>
            <a:ext cx="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2" name="Line 20"/>
          <p:cNvSpPr>
            <a:spLocks noChangeShapeType="1"/>
          </p:cNvSpPr>
          <p:nvPr/>
        </p:nvSpPr>
        <p:spPr bwMode="auto">
          <a:xfrm flipH="1">
            <a:off x="3233424" y="3060700"/>
            <a:ext cx="1354314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3" name="Line 21"/>
          <p:cNvSpPr>
            <a:spLocks noChangeShapeType="1"/>
          </p:cNvSpPr>
          <p:nvPr/>
        </p:nvSpPr>
        <p:spPr bwMode="auto">
          <a:xfrm>
            <a:off x="5908194" y="3060700"/>
            <a:ext cx="1794466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4" name="Line 22"/>
          <p:cNvSpPr>
            <a:spLocks noChangeShapeType="1"/>
          </p:cNvSpPr>
          <p:nvPr/>
        </p:nvSpPr>
        <p:spPr bwMode="auto">
          <a:xfrm>
            <a:off x="2962562" y="4038600"/>
            <a:ext cx="77873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5" name="Line 23"/>
          <p:cNvSpPr>
            <a:spLocks noChangeShapeType="1"/>
          </p:cNvSpPr>
          <p:nvPr/>
        </p:nvSpPr>
        <p:spPr bwMode="auto">
          <a:xfrm flipH="1">
            <a:off x="6788498" y="3822700"/>
            <a:ext cx="643299" cy="355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6" name="Line 24"/>
          <p:cNvSpPr>
            <a:spLocks noChangeShapeType="1"/>
          </p:cNvSpPr>
          <p:nvPr/>
        </p:nvSpPr>
        <p:spPr bwMode="auto">
          <a:xfrm flipH="1">
            <a:off x="2623983" y="4584700"/>
            <a:ext cx="1862182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7" name="Line 25"/>
          <p:cNvSpPr>
            <a:spLocks noChangeShapeType="1"/>
          </p:cNvSpPr>
          <p:nvPr/>
        </p:nvSpPr>
        <p:spPr bwMode="auto">
          <a:xfrm>
            <a:off x="6416062" y="4584700"/>
            <a:ext cx="1286598" cy="203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98" name="Line 26"/>
          <p:cNvSpPr>
            <a:spLocks noChangeShapeType="1"/>
          </p:cNvSpPr>
          <p:nvPr/>
        </p:nvSpPr>
        <p:spPr bwMode="auto">
          <a:xfrm>
            <a:off x="7719589" y="5499100"/>
            <a:ext cx="0" cy="203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2" name="Line 30"/>
          <p:cNvSpPr>
            <a:spLocks noChangeShapeType="1"/>
          </p:cNvSpPr>
          <p:nvPr/>
        </p:nvSpPr>
        <p:spPr bwMode="auto">
          <a:xfrm>
            <a:off x="1625177" y="5562600"/>
            <a:ext cx="0" cy="203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903" name="Rectangle 31"/>
          <p:cNvSpPr>
            <a:spLocks noChangeArrowheads="1"/>
          </p:cNvSpPr>
          <p:nvPr/>
        </p:nvSpPr>
        <p:spPr bwMode="auto">
          <a:xfrm>
            <a:off x="1218882" y="5791201"/>
            <a:ext cx="67967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solidFill>
                  <a:schemeClr val="hlink"/>
                </a:solidFill>
                <a:latin typeface="Arial" pitchFamily="34" charset="0"/>
                <a:ea typeface="SimSun" pitchFamily="2" charset="-122"/>
              </a:rPr>
              <a:t>CISC</a:t>
            </a:r>
          </a:p>
        </p:txBody>
      </p:sp>
      <p:sp>
        <p:nvSpPr>
          <p:cNvPr id="335904" name="Rectangle 32"/>
          <p:cNvSpPr>
            <a:spLocks noChangeArrowheads="1"/>
          </p:cNvSpPr>
          <p:nvPr/>
        </p:nvSpPr>
        <p:spPr bwMode="auto">
          <a:xfrm>
            <a:off x="609441" y="6019801"/>
            <a:ext cx="1974900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Intel x86, Pentium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3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735" y="381000"/>
            <a:ext cx="10055781" cy="381000"/>
          </a:xfrm>
          <a:noFill/>
          <a:ln/>
        </p:spPr>
        <p:txBody>
          <a:bodyPr lIns="92075" tIns="46038" rIns="92075" bIns="46038">
            <a:normAutofit fontScale="90000"/>
          </a:bodyPr>
          <a:lstStyle/>
          <a:p>
            <a:r>
              <a:rPr lang="en-US" altLang="zh-CN">
                <a:ea typeface="SimSun" pitchFamily="2" charset="-122"/>
              </a:rPr>
              <a:t>Classifying ISAs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1129" y="1676400"/>
            <a:ext cx="10055781" cy="5029200"/>
          </a:xfrm>
          <a:noFill/>
          <a:ln/>
        </p:spPr>
        <p:txBody>
          <a:bodyPr lIns="92075" tIns="46038" rIns="92075" bIns="46038">
            <a:normAutofit/>
          </a:bodyPr>
          <a:lstStyle/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2000" dirty="0">
                <a:solidFill>
                  <a:srgbClr val="CC0000"/>
                </a:solidFill>
                <a:ea typeface="SimSun" pitchFamily="2" charset="-122"/>
              </a:rPr>
              <a:t>Accumulator</a:t>
            </a:r>
            <a:r>
              <a:rPr lang="en-US" altLang="zh-CN" sz="2000" dirty="0">
                <a:ea typeface="SimSun" pitchFamily="2" charset="-122"/>
              </a:rPr>
              <a:t> (before 1960, </a:t>
            </a:r>
            <a:r>
              <a:rPr lang="en-US" altLang="en-US" sz="1800" dirty="0"/>
              <a:t>e.g. 68HC11</a:t>
            </a:r>
            <a:r>
              <a:rPr lang="en-US" altLang="zh-CN" sz="2000" dirty="0">
                <a:ea typeface="SimSun" pitchFamily="2" charset="-122"/>
              </a:rPr>
              <a:t>):</a:t>
            </a:r>
            <a:endParaRPr lang="en-US" altLang="zh-CN" sz="1600" dirty="0">
              <a:ea typeface="SimSun" pitchFamily="2" charset="-122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1600" dirty="0">
                <a:ea typeface="SimSun" pitchFamily="2" charset="-122"/>
              </a:rPr>
              <a:t>	1-address	add A	</a:t>
            </a:r>
            <a:r>
              <a:rPr lang="en-US" altLang="zh-CN" sz="1600" dirty="0" err="1">
                <a:ea typeface="SimSun" pitchFamily="2" charset="-122"/>
              </a:rPr>
              <a:t>acc</a:t>
            </a:r>
            <a:r>
              <a:rPr lang="en-US" altLang="zh-CN" sz="1600" dirty="0">
                <a:ea typeface="SimSun" pitchFamily="2" charset="-122"/>
              </a:rPr>
              <a:t> </a:t>
            </a:r>
            <a:r>
              <a:rPr lang="en-US" altLang="zh-CN" sz="1600" dirty="0">
                <a:latin typeface="Symbol" pitchFamily="18" charset="2"/>
                <a:ea typeface="SimSun" pitchFamily="2" charset="-122"/>
              </a:rPr>
              <a:t>¬  </a:t>
            </a:r>
            <a:r>
              <a:rPr lang="en-US" altLang="zh-CN" sz="1600" dirty="0" err="1">
                <a:ea typeface="SimSun" pitchFamily="2" charset="-122"/>
              </a:rPr>
              <a:t>acc</a:t>
            </a:r>
            <a:r>
              <a:rPr lang="en-US" altLang="zh-CN" sz="1600" dirty="0">
                <a:ea typeface="SimSun" pitchFamily="2" charset="-122"/>
              </a:rPr>
              <a:t> + mem[A]</a:t>
            </a: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endParaRPr lang="en-US" altLang="zh-CN" sz="1600" dirty="0">
              <a:ea typeface="SimSun" pitchFamily="2" charset="-122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2000" dirty="0">
                <a:solidFill>
                  <a:srgbClr val="CC0000"/>
                </a:solidFill>
                <a:ea typeface="SimSun" pitchFamily="2" charset="-122"/>
              </a:rPr>
              <a:t>Stack</a:t>
            </a:r>
            <a:r>
              <a:rPr lang="en-US" altLang="zh-CN" sz="2000" dirty="0">
                <a:ea typeface="SimSun" pitchFamily="2" charset="-122"/>
              </a:rPr>
              <a:t> (1960s to 1970s):</a:t>
            </a:r>
            <a:endParaRPr lang="en-US" altLang="zh-CN" sz="1600" dirty="0">
              <a:ea typeface="SimSun" pitchFamily="2" charset="-122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1600" dirty="0">
                <a:ea typeface="SimSun" pitchFamily="2" charset="-122"/>
              </a:rPr>
              <a:t>	0-address	add	</a:t>
            </a:r>
            <a:r>
              <a:rPr lang="en-US" altLang="zh-CN" sz="1600" dirty="0" err="1">
                <a:ea typeface="SimSun" pitchFamily="2" charset="-122"/>
              </a:rPr>
              <a:t>tos</a:t>
            </a:r>
            <a:r>
              <a:rPr lang="en-US" altLang="zh-CN" sz="1600" dirty="0">
                <a:ea typeface="SimSun" pitchFamily="2" charset="-122"/>
              </a:rPr>
              <a:t> </a:t>
            </a:r>
            <a:r>
              <a:rPr lang="en-US" altLang="zh-CN" sz="1600" dirty="0">
                <a:latin typeface="Symbol" pitchFamily="18" charset="2"/>
                <a:ea typeface="SimSun" pitchFamily="2" charset="-122"/>
              </a:rPr>
              <a:t>¬  </a:t>
            </a:r>
            <a:r>
              <a:rPr lang="en-US" altLang="zh-CN" sz="1600" dirty="0" err="1">
                <a:ea typeface="SimSun" pitchFamily="2" charset="-122"/>
              </a:rPr>
              <a:t>tos</a:t>
            </a:r>
            <a:r>
              <a:rPr lang="en-US" altLang="zh-CN" sz="1600" dirty="0">
                <a:ea typeface="SimSun" pitchFamily="2" charset="-122"/>
              </a:rPr>
              <a:t> + next</a:t>
            </a: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endParaRPr lang="en-US" altLang="zh-CN" sz="1600" dirty="0">
              <a:ea typeface="SimSun" pitchFamily="2" charset="-122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2000" dirty="0">
                <a:solidFill>
                  <a:srgbClr val="CC0000"/>
                </a:solidFill>
                <a:ea typeface="SimSun" pitchFamily="2" charset="-122"/>
              </a:rPr>
              <a:t>Memory-Memory</a:t>
            </a:r>
            <a:r>
              <a:rPr lang="en-US" altLang="zh-CN" sz="2000" dirty="0">
                <a:ea typeface="SimSun" pitchFamily="2" charset="-122"/>
              </a:rPr>
              <a:t> (1970s to 1980s):</a:t>
            </a:r>
            <a:endParaRPr lang="en-US" altLang="zh-CN" sz="1600" dirty="0">
              <a:ea typeface="SimSun" pitchFamily="2" charset="-122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1600" dirty="0">
                <a:ea typeface="SimSun" pitchFamily="2" charset="-122"/>
              </a:rPr>
              <a:t>	2-address	add A, B	mem[A] </a:t>
            </a:r>
            <a:r>
              <a:rPr lang="en-US" altLang="zh-CN" sz="1600" dirty="0">
                <a:latin typeface="Symbol" pitchFamily="18" charset="2"/>
                <a:ea typeface="SimSun" pitchFamily="2" charset="-122"/>
              </a:rPr>
              <a:t>¬  </a:t>
            </a:r>
            <a:r>
              <a:rPr lang="en-US" altLang="zh-CN" sz="1600" dirty="0">
                <a:ea typeface="SimSun" pitchFamily="2" charset="-122"/>
              </a:rPr>
              <a:t>mem[A] + mem[B]</a:t>
            </a: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1600" dirty="0">
                <a:ea typeface="SimSun" pitchFamily="2" charset="-122"/>
              </a:rPr>
              <a:t>	3-address	add A, B, C 	mem[A] </a:t>
            </a:r>
            <a:r>
              <a:rPr lang="en-US" altLang="zh-CN" sz="1600" dirty="0">
                <a:latin typeface="Symbol" pitchFamily="18" charset="2"/>
                <a:ea typeface="SimSun" pitchFamily="2" charset="-122"/>
              </a:rPr>
              <a:t>¬  </a:t>
            </a:r>
            <a:r>
              <a:rPr lang="en-US" altLang="zh-CN" sz="1600" dirty="0">
                <a:ea typeface="SimSun" pitchFamily="2" charset="-122"/>
              </a:rPr>
              <a:t>mem[B] + mem[C]</a:t>
            </a: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endParaRPr lang="en-US" altLang="zh-CN" sz="1600" dirty="0">
              <a:ea typeface="SimSun" pitchFamily="2" charset="-122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2000" dirty="0">
                <a:solidFill>
                  <a:srgbClr val="CC0000"/>
                </a:solidFill>
                <a:ea typeface="SimSun" pitchFamily="2" charset="-122"/>
              </a:rPr>
              <a:t>Register-Memory</a:t>
            </a:r>
            <a:r>
              <a:rPr lang="en-US" altLang="zh-CN" sz="2000" dirty="0">
                <a:ea typeface="SimSun" pitchFamily="2" charset="-122"/>
              </a:rPr>
              <a:t> (1970s to present, </a:t>
            </a:r>
            <a:r>
              <a:rPr lang="en-US" altLang="en-US" sz="1800" dirty="0"/>
              <a:t>e.g. 80x86</a:t>
            </a:r>
            <a:r>
              <a:rPr lang="en-US" altLang="zh-CN" sz="2000" dirty="0">
                <a:ea typeface="SimSun" pitchFamily="2" charset="-122"/>
              </a:rPr>
              <a:t>):</a:t>
            </a:r>
            <a:endParaRPr lang="en-US" altLang="zh-CN" sz="1600" dirty="0">
              <a:ea typeface="SimSun" pitchFamily="2" charset="-122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1600" dirty="0">
                <a:ea typeface="SimSun" pitchFamily="2" charset="-122"/>
              </a:rPr>
              <a:t>	2-address	add R1,  A	R1 </a:t>
            </a:r>
            <a:r>
              <a:rPr lang="en-US" altLang="zh-CN" sz="1600" dirty="0">
                <a:latin typeface="Symbol" pitchFamily="18" charset="2"/>
                <a:ea typeface="SimSun" pitchFamily="2" charset="-122"/>
              </a:rPr>
              <a:t>¬  </a:t>
            </a:r>
            <a:r>
              <a:rPr lang="en-US" altLang="zh-CN" sz="1600" dirty="0">
                <a:ea typeface="SimSun" pitchFamily="2" charset="-122"/>
              </a:rPr>
              <a:t>R1 + mem[A]	</a:t>
            </a: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1600" dirty="0">
                <a:ea typeface="SimSun" pitchFamily="2" charset="-122"/>
              </a:rPr>
              <a:t>		load R1, A	R1 </a:t>
            </a:r>
            <a:r>
              <a:rPr lang="en-US" altLang="zh-CN" sz="1600" dirty="0">
                <a:latin typeface="Symbol" pitchFamily="18" charset="2"/>
                <a:ea typeface="SimSun" pitchFamily="2" charset="-122"/>
              </a:rPr>
              <a:t>¬  </a:t>
            </a:r>
            <a:r>
              <a:rPr lang="en-US" altLang="zh-CN" sz="1600" dirty="0">
                <a:ea typeface="SimSun" pitchFamily="2" charset="-122"/>
              </a:rPr>
              <a:t>mem[A]</a:t>
            </a: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endParaRPr lang="en-US" altLang="zh-CN" sz="1600" dirty="0">
              <a:ea typeface="SimSun" pitchFamily="2" charset="-122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2000" dirty="0">
                <a:solidFill>
                  <a:srgbClr val="CC0000"/>
                </a:solidFill>
                <a:ea typeface="SimSun" pitchFamily="2" charset="-122"/>
              </a:rPr>
              <a:t>Register-Register </a:t>
            </a:r>
            <a:r>
              <a:rPr lang="en-US" altLang="zh-CN" sz="2000" dirty="0">
                <a:ea typeface="SimSun" pitchFamily="2" charset="-122"/>
              </a:rPr>
              <a:t>(Load/Store) (1960s to present, </a:t>
            </a:r>
            <a:r>
              <a:rPr lang="en-US" altLang="en-US" sz="1800" dirty="0"/>
              <a:t>e.g. MIPS</a:t>
            </a:r>
            <a:r>
              <a:rPr lang="en-US" altLang="zh-CN" sz="2000" dirty="0">
                <a:ea typeface="SimSun" pitchFamily="2" charset="-122"/>
              </a:rPr>
              <a:t>):</a:t>
            </a:r>
            <a:endParaRPr lang="en-US" altLang="zh-CN" sz="1600" dirty="0">
              <a:ea typeface="SimSun" pitchFamily="2" charset="-122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1600" dirty="0">
                <a:ea typeface="SimSun" pitchFamily="2" charset="-122"/>
              </a:rPr>
              <a:t>	3-address	add R1, R2, R3	R1 </a:t>
            </a:r>
            <a:r>
              <a:rPr lang="en-US" altLang="zh-CN" sz="1600" dirty="0">
                <a:latin typeface="Symbol" pitchFamily="18" charset="2"/>
                <a:ea typeface="SimSun" pitchFamily="2" charset="-122"/>
              </a:rPr>
              <a:t>¬  </a:t>
            </a:r>
            <a:r>
              <a:rPr lang="en-US" altLang="zh-CN" sz="1600" dirty="0">
                <a:ea typeface="SimSun" pitchFamily="2" charset="-122"/>
              </a:rPr>
              <a:t>R2 + R3</a:t>
            </a: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1600" dirty="0">
                <a:ea typeface="SimSun" pitchFamily="2" charset="-122"/>
              </a:rPr>
              <a:t>		load R1, R2	R1 </a:t>
            </a:r>
            <a:r>
              <a:rPr lang="en-US" altLang="zh-CN" sz="1600" dirty="0">
                <a:latin typeface="Symbol" pitchFamily="18" charset="2"/>
                <a:ea typeface="SimSun" pitchFamily="2" charset="-122"/>
              </a:rPr>
              <a:t>¬  </a:t>
            </a:r>
            <a:r>
              <a:rPr lang="en-US" altLang="zh-CN" sz="1600" dirty="0">
                <a:ea typeface="SimSun" pitchFamily="2" charset="-122"/>
              </a:rPr>
              <a:t>mem[R2]</a:t>
            </a:r>
          </a:p>
          <a:p>
            <a:pPr>
              <a:lnSpc>
                <a:spcPct val="80000"/>
              </a:lnSpc>
              <a:buFontTx/>
              <a:buNone/>
              <a:tabLst>
                <a:tab pos="2057400" algn="l"/>
                <a:tab pos="3886200" algn="l"/>
              </a:tabLst>
            </a:pPr>
            <a:r>
              <a:rPr lang="en-US" altLang="zh-CN" sz="1600" dirty="0">
                <a:ea typeface="SimSun" pitchFamily="2" charset="-122"/>
              </a:rPr>
              <a:t>		store R1, R2	mem[R1] </a:t>
            </a:r>
            <a:r>
              <a:rPr lang="en-US" altLang="zh-CN" sz="1600" dirty="0">
                <a:latin typeface="Symbol" pitchFamily="18" charset="2"/>
                <a:ea typeface="SimSun" pitchFamily="2" charset="-122"/>
              </a:rPr>
              <a:t>¬  </a:t>
            </a:r>
            <a:r>
              <a:rPr lang="en-US" altLang="zh-CN" sz="1600" dirty="0">
                <a:ea typeface="SimSun" pitchFamily="2" charset="-122"/>
              </a:rPr>
              <a:t>R2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20456" y="76200"/>
            <a:ext cx="10055781" cy="623888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a typeface="SimSun" pitchFamily="2" charset="-122"/>
              </a:rPr>
              <a:t>Operand Locations in Four ISA Classes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7012" y="907041"/>
            <a:ext cx="10868369" cy="5456237"/>
            <a:chOff x="499353" y="1230313"/>
            <a:chExt cx="10868369" cy="5456237"/>
          </a:xfrm>
        </p:grpSpPr>
        <p:pic>
          <p:nvPicPr>
            <p:cNvPr id="342019" name="Picture 3" descr="2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53" y="1600200"/>
              <a:ext cx="10868369" cy="508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2020" name="Text Box 4"/>
            <p:cNvSpPr txBox="1">
              <a:spLocks noChangeArrowheads="1"/>
            </p:cNvSpPr>
            <p:nvPr/>
          </p:nvSpPr>
          <p:spPr bwMode="auto">
            <a:xfrm>
              <a:off x="8286657" y="1230313"/>
              <a:ext cx="53412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>
                  <a:solidFill>
                    <a:schemeClr val="hlink"/>
                  </a:solidFill>
                  <a:latin typeface="Times New Roman" pitchFamily="18" charset="0"/>
                  <a:ea typeface="SimSun" pitchFamily="2" charset="-122"/>
                </a:rPr>
                <a:t>GPR</a:t>
              </a:r>
              <a:endParaRPr lang="en-US" altLang="zh-CN" sz="2400" b="0">
                <a:solidFill>
                  <a:schemeClr val="hlink"/>
                </a:solidFill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342021" name="Line 5"/>
            <p:cNvSpPr>
              <a:spLocks noChangeShapeType="1"/>
            </p:cNvSpPr>
            <p:nvPr/>
          </p:nvSpPr>
          <p:spPr bwMode="auto">
            <a:xfrm flipH="1">
              <a:off x="6289045" y="1371600"/>
              <a:ext cx="192989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022" name="Line 6"/>
            <p:cNvSpPr>
              <a:spLocks noChangeShapeType="1"/>
            </p:cNvSpPr>
            <p:nvPr/>
          </p:nvSpPr>
          <p:spPr bwMode="auto">
            <a:xfrm flipH="1">
              <a:off x="9061156" y="1382713"/>
              <a:ext cx="192989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4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228600"/>
            <a:ext cx="11250798" cy="68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2075" tIns="46038" rIns="92075" bIns="46038">
            <a:noAutofit/>
          </a:bodyPr>
          <a:lstStyle/>
          <a:p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Code Sequence  C = A + </a:t>
            </a: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B for 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Four Instruction Sets</a:t>
            </a:r>
            <a:endParaRPr lang="en-US" altLang="zh-CN" sz="3200" dirty="0">
              <a:ea typeface="SimSun" pitchFamily="2" charset="-122"/>
            </a:endParaRPr>
          </a:p>
        </p:txBody>
      </p:sp>
      <p:graphicFrame>
        <p:nvGraphicFramePr>
          <p:cNvPr id="343082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248791"/>
              </p:ext>
            </p:extLst>
          </p:nvPr>
        </p:nvGraphicFramePr>
        <p:xfrm>
          <a:off x="379306" y="1249073"/>
          <a:ext cx="11274663" cy="2763520"/>
        </p:xfrm>
        <a:graphic>
          <a:graphicData uri="http://schemas.openxmlformats.org/drawingml/2006/table">
            <a:tbl>
              <a:tblPr/>
              <a:tblGrid>
                <a:gridCol w="22346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40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773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18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Stack</a:t>
                      </a:r>
                    </a:p>
                  </a:txBody>
                  <a:tcPr marL="121888" marR="1218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Accumulator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Register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(register-memory)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Register (load-store)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Push 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Push B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Add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Pop C</a:t>
                      </a:r>
                    </a:p>
                  </a:txBody>
                  <a:tcPr marL="121888" marR="1218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Load 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Add B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Store C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Load R1, 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Add R1, B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Store C, R1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Load R1,A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Load R2, B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Add R3, R1, R2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Store C, R3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43071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8" y="4195473"/>
            <a:ext cx="243776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074" name="Text Box 34"/>
          <p:cNvSpPr txBox="1">
            <a:spLocks noChangeArrowheads="1"/>
          </p:cNvSpPr>
          <p:nvPr/>
        </p:nvSpPr>
        <p:spPr bwMode="auto">
          <a:xfrm>
            <a:off x="3043496" y="6038561"/>
            <a:ext cx="10182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SimSun" pitchFamily="2" charset="-122"/>
              </a:rPr>
              <a:t>memory</a:t>
            </a:r>
          </a:p>
        </p:txBody>
      </p:sp>
      <p:sp>
        <p:nvSpPr>
          <p:cNvPr id="343076" name="Text Box 36"/>
          <p:cNvSpPr txBox="1">
            <a:spLocks noChangeArrowheads="1"/>
          </p:cNvSpPr>
          <p:nvPr/>
        </p:nvSpPr>
        <p:spPr bwMode="auto">
          <a:xfrm>
            <a:off x="6262107" y="6100474"/>
            <a:ext cx="10182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SimSun" pitchFamily="2" charset="-122"/>
              </a:rPr>
              <a:t>memory</a:t>
            </a:r>
          </a:p>
        </p:txBody>
      </p:sp>
      <p:grpSp>
        <p:nvGrpSpPr>
          <p:cNvPr id="343086" name="Group 46"/>
          <p:cNvGrpSpPr>
            <a:grpSpLocks/>
          </p:cNvGrpSpPr>
          <p:nvPr/>
        </p:nvGrpSpPr>
        <p:grpSpPr bwMode="auto">
          <a:xfrm>
            <a:off x="2446752" y="4119274"/>
            <a:ext cx="2425068" cy="2581276"/>
            <a:chOff x="1169" y="2688"/>
            <a:chExt cx="1146" cy="1626"/>
          </a:xfrm>
        </p:grpSpPr>
        <p:pic>
          <p:nvPicPr>
            <p:cNvPr id="343073" name="Picture 3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2688"/>
              <a:ext cx="1067" cy="1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3083" name="Rectangle 43"/>
            <p:cNvSpPr>
              <a:spLocks noChangeArrowheads="1"/>
            </p:cNvSpPr>
            <p:nvPr/>
          </p:nvSpPr>
          <p:spPr bwMode="auto">
            <a:xfrm>
              <a:off x="1169" y="4101"/>
              <a:ext cx="97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0000FF"/>
                  </a:solidFill>
                  <a:latin typeface="Arial" pitchFamily="34" charset="0"/>
                  <a:ea typeface="SimSun" pitchFamily="2" charset="-122"/>
                </a:rPr>
                <a:t>acc =  acc + mem[C]</a:t>
              </a:r>
            </a:p>
          </p:txBody>
        </p:sp>
      </p:grpSp>
      <p:grpSp>
        <p:nvGrpSpPr>
          <p:cNvPr id="343087" name="Group 47"/>
          <p:cNvGrpSpPr>
            <a:grpSpLocks/>
          </p:cNvGrpSpPr>
          <p:nvPr/>
        </p:nvGrpSpPr>
        <p:grpSpPr bwMode="auto">
          <a:xfrm>
            <a:off x="5714035" y="4119274"/>
            <a:ext cx="2010310" cy="2586038"/>
            <a:chOff x="2713" y="2688"/>
            <a:chExt cx="950" cy="1629"/>
          </a:xfrm>
        </p:grpSpPr>
        <p:pic>
          <p:nvPicPr>
            <p:cNvPr id="343075" name="Picture 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688"/>
              <a:ext cx="831" cy="1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3084" name="Rectangle 44"/>
            <p:cNvSpPr>
              <a:spLocks noChangeArrowheads="1"/>
            </p:cNvSpPr>
            <p:nvPr/>
          </p:nvSpPr>
          <p:spPr bwMode="auto">
            <a:xfrm>
              <a:off x="2713" y="4104"/>
              <a:ext cx="92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0000FF"/>
                  </a:solidFill>
                  <a:latin typeface="Arial" pitchFamily="34" charset="0"/>
                  <a:ea typeface="SimSun" pitchFamily="2" charset="-122"/>
                </a:rPr>
                <a:t>R1 =  R1 + mem[C]</a:t>
              </a:r>
            </a:p>
          </p:txBody>
        </p:sp>
      </p:grpSp>
      <p:grpSp>
        <p:nvGrpSpPr>
          <p:cNvPr id="343088" name="Group 48"/>
          <p:cNvGrpSpPr>
            <a:grpSpLocks/>
          </p:cNvGrpSpPr>
          <p:nvPr/>
        </p:nvGrpSpPr>
        <p:grpSpPr bwMode="auto">
          <a:xfrm>
            <a:off x="9142139" y="4119274"/>
            <a:ext cx="1967986" cy="2516188"/>
            <a:chOff x="4333" y="2688"/>
            <a:chExt cx="930" cy="1585"/>
          </a:xfrm>
        </p:grpSpPr>
        <p:pic>
          <p:nvPicPr>
            <p:cNvPr id="343077" name="Picture 3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688"/>
              <a:ext cx="895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3085" name="Rectangle 45"/>
            <p:cNvSpPr>
              <a:spLocks noChangeArrowheads="1"/>
            </p:cNvSpPr>
            <p:nvPr/>
          </p:nvSpPr>
          <p:spPr bwMode="auto">
            <a:xfrm>
              <a:off x="4333" y="4060"/>
              <a:ext cx="7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0000FF"/>
                  </a:solidFill>
                  <a:latin typeface="Arial" pitchFamily="34" charset="0"/>
                  <a:ea typeface="SimSun" pitchFamily="2" charset="-122"/>
                </a:rPr>
                <a:t>R3 =  R1 + R2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9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20456" y="152400"/>
            <a:ext cx="9547913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More About General Purpose Registers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5212" y="1219201"/>
            <a:ext cx="9904731" cy="3214688"/>
          </a:xfrm>
          <a:noFill/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altLang="en-US" dirty="0"/>
              <a:t>Why do almost all new architectures use GPRs?</a:t>
            </a:r>
          </a:p>
          <a:p>
            <a:pPr marL="742950" lvl="1" indent="-285750"/>
            <a:r>
              <a:rPr lang="en-US" altLang="en-US" dirty="0"/>
              <a:t>Registers are much faster than memory (even cache)</a:t>
            </a:r>
          </a:p>
          <a:p>
            <a:pPr marL="1085850" lvl="2"/>
            <a:r>
              <a:rPr lang="en-US" altLang="en-US" dirty="0"/>
              <a:t>Register values are available immediately</a:t>
            </a:r>
          </a:p>
          <a:p>
            <a:pPr marL="1085850" lvl="2"/>
            <a:r>
              <a:rPr lang="en-US" altLang="en-US" dirty="0"/>
              <a:t>When memory isn’t ready, processor must wait (“stall”)</a:t>
            </a:r>
          </a:p>
          <a:p>
            <a:pPr marL="742950" lvl="1" indent="-285750"/>
            <a:r>
              <a:rPr lang="en-US" altLang="en-US" dirty="0"/>
              <a:t>Registers are convenient for variable storage</a:t>
            </a:r>
          </a:p>
          <a:p>
            <a:pPr marL="1085850" lvl="2"/>
            <a:r>
              <a:rPr lang="en-US" altLang="en-US" dirty="0"/>
              <a:t>Compiler assigns some variables just to registers</a:t>
            </a:r>
          </a:p>
          <a:p>
            <a:pPr marL="1085850" lvl="2"/>
            <a:r>
              <a:rPr lang="en-US" altLang="en-US" dirty="0"/>
              <a:t>More compact code since small fields specify registers</a:t>
            </a:r>
            <a:br>
              <a:rPr lang="en-US" altLang="en-US" dirty="0"/>
            </a:br>
            <a:r>
              <a:rPr lang="en-US" altLang="en-US" dirty="0"/>
              <a:t>(compared to memory addresses)</a:t>
            </a:r>
          </a:p>
        </p:txBody>
      </p:sp>
      <p:grpSp>
        <p:nvGrpSpPr>
          <p:cNvPr id="394244" name="Group 4"/>
          <p:cNvGrpSpPr>
            <a:grpSpLocks/>
          </p:cNvGrpSpPr>
          <p:nvPr/>
        </p:nvGrpSpPr>
        <p:grpSpPr bwMode="auto">
          <a:xfrm>
            <a:off x="1320456" y="4767264"/>
            <a:ext cx="9547913" cy="1404938"/>
            <a:chOff x="624" y="2811"/>
            <a:chExt cx="4512" cy="885"/>
          </a:xfrm>
        </p:grpSpPr>
        <p:grpSp>
          <p:nvGrpSpPr>
            <p:cNvPr id="394245" name="Group 5"/>
            <p:cNvGrpSpPr>
              <a:grpSpLocks/>
            </p:cNvGrpSpPr>
            <p:nvPr/>
          </p:nvGrpSpPr>
          <p:grpSpPr bwMode="auto">
            <a:xfrm>
              <a:off x="672" y="3168"/>
              <a:ext cx="384" cy="384"/>
              <a:chOff x="1056" y="3168"/>
              <a:chExt cx="816" cy="768"/>
            </a:xfrm>
          </p:grpSpPr>
          <p:sp>
            <p:nvSpPr>
              <p:cNvPr id="394246" name="Rectangle 6"/>
              <p:cNvSpPr>
                <a:spLocks noChangeArrowheads="1"/>
              </p:cNvSpPr>
              <p:nvPr/>
            </p:nvSpPr>
            <p:spPr bwMode="auto">
              <a:xfrm>
                <a:off x="1056" y="3168"/>
                <a:ext cx="81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47" name="Rectangle 7"/>
              <p:cNvSpPr>
                <a:spLocks noChangeArrowheads="1"/>
              </p:cNvSpPr>
              <p:nvPr/>
            </p:nvSpPr>
            <p:spPr bwMode="auto">
              <a:xfrm>
                <a:off x="1056" y="3264"/>
                <a:ext cx="81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48" name="Rectangle 8"/>
              <p:cNvSpPr>
                <a:spLocks noChangeArrowheads="1"/>
              </p:cNvSpPr>
              <p:nvPr/>
            </p:nvSpPr>
            <p:spPr bwMode="auto">
              <a:xfrm>
                <a:off x="1056" y="3360"/>
                <a:ext cx="81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49" name="Rectangle 9"/>
              <p:cNvSpPr>
                <a:spLocks noChangeArrowheads="1"/>
              </p:cNvSpPr>
              <p:nvPr/>
            </p:nvSpPr>
            <p:spPr bwMode="auto">
              <a:xfrm>
                <a:off x="1056" y="3456"/>
                <a:ext cx="81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50" name="Rectangle 10"/>
              <p:cNvSpPr>
                <a:spLocks noChangeArrowheads="1"/>
              </p:cNvSpPr>
              <p:nvPr/>
            </p:nvSpPr>
            <p:spPr bwMode="auto">
              <a:xfrm>
                <a:off x="1056" y="3552"/>
                <a:ext cx="81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51" name="Rectangle 11"/>
              <p:cNvSpPr>
                <a:spLocks noChangeArrowheads="1"/>
              </p:cNvSpPr>
              <p:nvPr/>
            </p:nvSpPr>
            <p:spPr bwMode="auto">
              <a:xfrm>
                <a:off x="1056" y="3648"/>
                <a:ext cx="81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52" name="Rectangle 12"/>
              <p:cNvSpPr>
                <a:spLocks noChangeArrowheads="1"/>
              </p:cNvSpPr>
              <p:nvPr/>
            </p:nvSpPr>
            <p:spPr bwMode="auto">
              <a:xfrm>
                <a:off x="1056" y="3744"/>
                <a:ext cx="81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53" name="Rectangle 13"/>
              <p:cNvSpPr>
                <a:spLocks noChangeArrowheads="1"/>
              </p:cNvSpPr>
              <p:nvPr/>
            </p:nvSpPr>
            <p:spPr bwMode="auto">
              <a:xfrm>
                <a:off x="1056" y="3840"/>
                <a:ext cx="81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4254" name="Rectangle 14"/>
            <p:cNvSpPr>
              <a:spLocks noChangeArrowheads="1"/>
            </p:cNvSpPr>
            <p:nvPr/>
          </p:nvSpPr>
          <p:spPr bwMode="auto">
            <a:xfrm>
              <a:off x="624" y="2976"/>
              <a:ext cx="1296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55" name="Freeform 15"/>
            <p:cNvSpPr>
              <a:spLocks/>
            </p:cNvSpPr>
            <p:nvPr/>
          </p:nvSpPr>
          <p:spPr bwMode="auto">
            <a:xfrm>
              <a:off x="1104" y="3456"/>
              <a:ext cx="192" cy="96"/>
            </a:xfrm>
            <a:custGeom>
              <a:avLst/>
              <a:gdLst>
                <a:gd name="T0" fmla="*/ 0 w 672"/>
                <a:gd name="T1" fmla="*/ 0 h 240"/>
                <a:gd name="T2" fmla="*/ 96 w 672"/>
                <a:gd name="T3" fmla="*/ 240 h 240"/>
                <a:gd name="T4" fmla="*/ 576 w 672"/>
                <a:gd name="T5" fmla="*/ 240 h 240"/>
                <a:gd name="T6" fmla="*/ 672 w 672"/>
                <a:gd name="T7" fmla="*/ 0 h 240"/>
                <a:gd name="T8" fmla="*/ 384 w 672"/>
                <a:gd name="T9" fmla="*/ 0 h 240"/>
                <a:gd name="T10" fmla="*/ 336 w 672"/>
                <a:gd name="T11" fmla="*/ 48 h 240"/>
                <a:gd name="T12" fmla="*/ 288 w 672"/>
                <a:gd name="T13" fmla="*/ 0 h 240"/>
                <a:gd name="T14" fmla="*/ 0 w 672"/>
                <a:gd name="T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2" h="240">
                  <a:moveTo>
                    <a:pt x="0" y="0"/>
                  </a:moveTo>
                  <a:lnTo>
                    <a:pt x="96" y="240"/>
                  </a:lnTo>
                  <a:lnTo>
                    <a:pt x="576" y="240"/>
                  </a:lnTo>
                  <a:lnTo>
                    <a:pt x="672" y="0"/>
                  </a:lnTo>
                  <a:lnTo>
                    <a:pt x="384" y="0"/>
                  </a:lnTo>
                  <a:lnTo>
                    <a:pt x="336" y="48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56" name="Text Box 16"/>
            <p:cNvSpPr txBox="1">
              <a:spLocks noChangeArrowheads="1"/>
            </p:cNvSpPr>
            <p:nvPr/>
          </p:nvSpPr>
          <p:spPr bwMode="auto">
            <a:xfrm>
              <a:off x="624" y="2975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000">
                  <a:latin typeface="Helvetica" pitchFamily="34" charset="0"/>
                </a:rPr>
                <a:t>Registers</a:t>
              </a:r>
            </a:p>
          </p:txBody>
        </p:sp>
        <p:grpSp>
          <p:nvGrpSpPr>
            <p:cNvPr id="394257" name="Group 17"/>
            <p:cNvGrpSpPr>
              <a:grpSpLocks/>
            </p:cNvGrpSpPr>
            <p:nvPr/>
          </p:nvGrpSpPr>
          <p:grpSpPr bwMode="auto">
            <a:xfrm>
              <a:off x="1392" y="3120"/>
              <a:ext cx="480" cy="528"/>
              <a:chOff x="2544" y="2832"/>
              <a:chExt cx="480" cy="528"/>
            </a:xfrm>
          </p:grpSpPr>
          <p:sp>
            <p:nvSpPr>
              <p:cNvPr id="394258" name="Rectangle 18"/>
              <p:cNvSpPr>
                <a:spLocks noChangeArrowheads="1"/>
              </p:cNvSpPr>
              <p:nvPr/>
            </p:nvSpPr>
            <p:spPr bwMode="auto">
              <a:xfrm>
                <a:off x="2592" y="2880"/>
                <a:ext cx="384" cy="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59" name="Rectangle 19"/>
              <p:cNvSpPr>
                <a:spLocks noChangeArrowheads="1"/>
              </p:cNvSpPr>
              <p:nvPr/>
            </p:nvSpPr>
            <p:spPr bwMode="auto">
              <a:xfrm>
                <a:off x="2592" y="2928"/>
                <a:ext cx="384" cy="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60" name="Rectangle 20"/>
              <p:cNvSpPr>
                <a:spLocks noChangeArrowheads="1"/>
              </p:cNvSpPr>
              <p:nvPr/>
            </p:nvSpPr>
            <p:spPr bwMode="auto">
              <a:xfrm>
                <a:off x="2592" y="2976"/>
                <a:ext cx="384" cy="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61" name="Rectangle 21"/>
              <p:cNvSpPr>
                <a:spLocks noChangeArrowheads="1"/>
              </p:cNvSpPr>
              <p:nvPr/>
            </p:nvSpPr>
            <p:spPr bwMode="auto">
              <a:xfrm>
                <a:off x="2592" y="3168"/>
                <a:ext cx="384" cy="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62" name="Rectangle 22"/>
              <p:cNvSpPr>
                <a:spLocks noChangeArrowheads="1"/>
              </p:cNvSpPr>
              <p:nvPr/>
            </p:nvSpPr>
            <p:spPr bwMode="auto">
              <a:xfrm>
                <a:off x="2592" y="3216"/>
                <a:ext cx="384" cy="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63" name="Rectangle 23"/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384" cy="4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64" name="Rectangle 24"/>
              <p:cNvSpPr>
                <a:spLocks noChangeArrowheads="1"/>
              </p:cNvSpPr>
              <p:nvPr/>
            </p:nvSpPr>
            <p:spPr bwMode="auto">
              <a:xfrm>
                <a:off x="2544" y="2832"/>
                <a:ext cx="480" cy="52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65" name="Oval 25"/>
              <p:cNvSpPr>
                <a:spLocks noChangeArrowheads="1"/>
              </p:cNvSpPr>
              <p:nvPr/>
            </p:nvSpPr>
            <p:spPr bwMode="auto">
              <a:xfrm>
                <a:off x="2769" y="3036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66" name="Oval 26"/>
              <p:cNvSpPr>
                <a:spLocks noChangeArrowheads="1"/>
              </p:cNvSpPr>
              <p:nvPr/>
            </p:nvSpPr>
            <p:spPr bwMode="auto">
              <a:xfrm>
                <a:off x="2769" y="3084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267" name="Oval 27"/>
              <p:cNvSpPr>
                <a:spLocks noChangeArrowheads="1"/>
              </p:cNvSpPr>
              <p:nvPr/>
            </p:nvSpPr>
            <p:spPr bwMode="auto">
              <a:xfrm>
                <a:off x="2769" y="3132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4268" name="Text Box 28"/>
            <p:cNvSpPr txBox="1">
              <a:spLocks noChangeArrowheads="1"/>
            </p:cNvSpPr>
            <p:nvPr/>
          </p:nvSpPr>
          <p:spPr bwMode="auto">
            <a:xfrm>
              <a:off x="1455" y="2975"/>
              <a:ext cx="261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000">
                  <a:latin typeface="Helvetica" pitchFamily="34" charset="0"/>
                </a:rPr>
                <a:t>Cache</a:t>
              </a:r>
            </a:p>
          </p:txBody>
        </p:sp>
        <p:sp>
          <p:nvSpPr>
            <p:cNvPr id="394269" name="Rectangle 29"/>
            <p:cNvSpPr>
              <a:spLocks noChangeArrowheads="1"/>
            </p:cNvSpPr>
            <p:nvPr/>
          </p:nvSpPr>
          <p:spPr bwMode="auto">
            <a:xfrm>
              <a:off x="2208" y="3120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0" name="Rectangle 30"/>
            <p:cNvSpPr>
              <a:spLocks noChangeArrowheads="1"/>
            </p:cNvSpPr>
            <p:nvPr/>
          </p:nvSpPr>
          <p:spPr bwMode="auto">
            <a:xfrm>
              <a:off x="2208" y="3168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1" name="Rectangle 31"/>
            <p:cNvSpPr>
              <a:spLocks noChangeArrowheads="1"/>
            </p:cNvSpPr>
            <p:nvPr/>
          </p:nvSpPr>
          <p:spPr bwMode="auto">
            <a:xfrm>
              <a:off x="2208" y="3216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2" name="Rectangle 32"/>
            <p:cNvSpPr>
              <a:spLocks noChangeArrowheads="1"/>
            </p:cNvSpPr>
            <p:nvPr/>
          </p:nvSpPr>
          <p:spPr bwMode="auto">
            <a:xfrm>
              <a:off x="2208" y="3408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3" name="Rectangle 33"/>
            <p:cNvSpPr>
              <a:spLocks noChangeArrowheads="1"/>
            </p:cNvSpPr>
            <p:nvPr/>
          </p:nvSpPr>
          <p:spPr bwMode="auto">
            <a:xfrm>
              <a:off x="2208" y="3456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4" name="Rectangle 34"/>
            <p:cNvSpPr>
              <a:spLocks noChangeArrowheads="1"/>
            </p:cNvSpPr>
            <p:nvPr/>
          </p:nvSpPr>
          <p:spPr bwMode="auto">
            <a:xfrm>
              <a:off x="2208" y="3504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5" name="Rectangle 35"/>
            <p:cNvSpPr>
              <a:spLocks noChangeArrowheads="1"/>
            </p:cNvSpPr>
            <p:nvPr/>
          </p:nvSpPr>
          <p:spPr bwMode="auto">
            <a:xfrm>
              <a:off x="2160" y="2976"/>
              <a:ext cx="1344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6" name="Rectangle 36"/>
            <p:cNvSpPr>
              <a:spLocks noChangeArrowheads="1"/>
            </p:cNvSpPr>
            <p:nvPr/>
          </p:nvSpPr>
          <p:spPr bwMode="auto">
            <a:xfrm>
              <a:off x="2208" y="3552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7" name="Rectangle 37"/>
            <p:cNvSpPr>
              <a:spLocks noChangeArrowheads="1"/>
            </p:cNvSpPr>
            <p:nvPr/>
          </p:nvSpPr>
          <p:spPr bwMode="auto">
            <a:xfrm>
              <a:off x="2208" y="3600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8" name="Rectangle 38"/>
            <p:cNvSpPr>
              <a:spLocks noChangeArrowheads="1"/>
            </p:cNvSpPr>
            <p:nvPr/>
          </p:nvSpPr>
          <p:spPr bwMode="auto">
            <a:xfrm>
              <a:off x="2208" y="3072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79" name="Rectangle 39"/>
            <p:cNvSpPr>
              <a:spLocks noChangeArrowheads="1"/>
            </p:cNvSpPr>
            <p:nvPr/>
          </p:nvSpPr>
          <p:spPr bwMode="auto">
            <a:xfrm>
              <a:off x="2208" y="3024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80" name="Text Box 40"/>
            <p:cNvSpPr txBox="1">
              <a:spLocks noChangeArrowheads="1"/>
            </p:cNvSpPr>
            <p:nvPr/>
          </p:nvSpPr>
          <p:spPr bwMode="auto">
            <a:xfrm>
              <a:off x="2590" y="2812"/>
              <a:ext cx="34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200">
                  <a:latin typeface="Helvetica" pitchFamily="34" charset="0"/>
                </a:rPr>
                <a:t>Memory</a:t>
              </a:r>
            </a:p>
          </p:txBody>
        </p:sp>
        <p:sp>
          <p:nvSpPr>
            <p:cNvPr id="394281" name="Text Box 41"/>
            <p:cNvSpPr txBox="1">
              <a:spLocks noChangeArrowheads="1"/>
            </p:cNvSpPr>
            <p:nvPr/>
          </p:nvSpPr>
          <p:spPr bwMode="auto">
            <a:xfrm>
              <a:off x="961" y="2811"/>
              <a:ext cx="41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200">
                  <a:latin typeface="Helvetica" pitchFamily="34" charset="0"/>
                </a:rPr>
                <a:t>Processor</a:t>
              </a:r>
            </a:p>
          </p:txBody>
        </p:sp>
        <p:sp>
          <p:nvSpPr>
            <p:cNvPr id="394282" name="Rectangle 42"/>
            <p:cNvSpPr>
              <a:spLocks noChangeArrowheads="1"/>
            </p:cNvSpPr>
            <p:nvPr/>
          </p:nvSpPr>
          <p:spPr bwMode="auto">
            <a:xfrm>
              <a:off x="2640" y="3120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83" name="Rectangle 43"/>
            <p:cNvSpPr>
              <a:spLocks noChangeArrowheads="1"/>
            </p:cNvSpPr>
            <p:nvPr/>
          </p:nvSpPr>
          <p:spPr bwMode="auto">
            <a:xfrm>
              <a:off x="2640" y="3168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84" name="Rectangle 44"/>
            <p:cNvSpPr>
              <a:spLocks noChangeArrowheads="1"/>
            </p:cNvSpPr>
            <p:nvPr/>
          </p:nvSpPr>
          <p:spPr bwMode="auto">
            <a:xfrm>
              <a:off x="2640" y="3216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85" name="Rectangle 45"/>
            <p:cNvSpPr>
              <a:spLocks noChangeArrowheads="1"/>
            </p:cNvSpPr>
            <p:nvPr/>
          </p:nvSpPr>
          <p:spPr bwMode="auto">
            <a:xfrm>
              <a:off x="2640" y="3408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86" name="Rectangle 46"/>
            <p:cNvSpPr>
              <a:spLocks noChangeArrowheads="1"/>
            </p:cNvSpPr>
            <p:nvPr/>
          </p:nvSpPr>
          <p:spPr bwMode="auto">
            <a:xfrm>
              <a:off x="2640" y="3456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87" name="Rectangle 47"/>
            <p:cNvSpPr>
              <a:spLocks noChangeArrowheads="1"/>
            </p:cNvSpPr>
            <p:nvPr/>
          </p:nvSpPr>
          <p:spPr bwMode="auto">
            <a:xfrm>
              <a:off x="2640" y="3504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88" name="Oval 48"/>
            <p:cNvSpPr>
              <a:spLocks noChangeArrowheads="1"/>
            </p:cNvSpPr>
            <p:nvPr/>
          </p:nvSpPr>
          <p:spPr bwMode="auto">
            <a:xfrm>
              <a:off x="2817" y="3276"/>
              <a:ext cx="23" cy="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89" name="Oval 49"/>
            <p:cNvSpPr>
              <a:spLocks noChangeArrowheads="1"/>
            </p:cNvSpPr>
            <p:nvPr/>
          </p:nvSpPr>
          <p:spPr bwMode="auto">
            <a:xfrm>
              <a:off x="2817" y="3324"/>
              <a:ext cx="23" cy="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0" name="Oval 50"/>
            <p:cNvSpPr>
              <a:spLocks noChangeArrowheads="1"/>
            </p:cNvSpPr>
            <p:nvPr/>
          </p:nvSpPr>
          <p:spPr bwMode="auto">
            <a:xfrm>
              <a:off x="2817" y="3372"/>
              <a:ext cx="23" cy="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1" name="Rectangle 51"/>
            <p:cNvSpPr>
              <a:spLocks noChangeArrowheads="1"/>
            </p:cNvSpPr>
            <p:nvPr/>
          </p:nvSpPr>
          <p:spPr bwMode="auto">
            <a:xfrm>
              <a:off x="2640" y="3552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2" name="Rectangle 52"/>
            <p:cNvSpPr>
              <a:spLocks noChangeArrowheads="1"/>
            </p:cNvSpPr>
            <p:nvPr/>
          </p:nvSpPr>
          <p:spPr bwMode="auto">
            <a:xfrm>
              <a:off x="2640" y="3600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3" name="Rectangle 53"/>
            <p:cNvSpPr>
              <a:spLocks noChangeArrowheads="1"/>
            </p:cNvSpPr>
            <p:nvPr/>
          </p:nvSpPr>
          <p:spPr bwMode="auto">
            <a:xfrm>
              <a:off x="2640" y="3072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4" name="Rectangle 54"/>
            <p:cNvSpPr>
              <a:spLocks noChangeArrowheads="1"/>
            </p:cNvSpPr>
            <p:nvPr/>
          </p:nvSpPr>
          <p:spPr bwMode="auto">
            <a:xfrm>
              <a:off x="2640" y="3024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5" name="Rectangle 55"/>
            <p:cNvSpPr>
              <a:spLocks noChangeArrowheads="1"/>
            </p:cNvSpPr>
            <p:nvPr/>
          </p:nvSpPr>
          <p:spPr bwMode="auto">
            <a:xfrm>
              <a:off x="3072" y="3120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6" name="Rectangle 56"/>
            <p:cNvSpPr>
              <a:spLocks noChangeArrowheads="1"/>
            </p:cNvSpPr>
            <p:nvPr/>
          </p:nvSpPr>
          <p:spPr bwMode="auto">
            <a:xfrm>
              <a:off x="3072" y="3168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7" name="Rectangle 57"/>
            <p:cNvSpPr>
              <a:spLocks noChangeArrowheads="1"/>
            </p:cNvSpPr>
            <p:nvPr/>
          </p:nvSpPr>
          <p:spPr bwMode="auto">
            <a:xfrm>
              <a:off x="3072" y="3408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8" name="Rectangle 58"/>
            <p:cNvSpPr>
              <a:spLocks noChangeArrowheads="1"/>
            </p:cNvSpPr>
            <p:nvPr/>
          </p:nvSpPr>
          <p:spPr bwMode="auto">
            <a:xfrm>
              <a:off x="3072" y="3456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99" name="Rectangle 59"/>
            <p:cNvSpPr>
              <a:spLocks noChangeArrowheads="1"/>
            </p:cNvSpPr>
            <p:nvPr/>
          </p:nvSpPr>
          <p:spPr bwMode="auto">
            <a:xfrm>
              <a:off x="3072" y="3504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0" name="Rectangle 60"/>
            <p:cNvSpPr>
              <a:spLocks noChangeArrowheads="1"/>
            </p:cNvSpPr>
            <p:nvPr/>
          </p:nvSpPr>
          <p:spPr bwMode="auto">
            <a:xfrm>
              <a:off x="3072" y="3552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1" name="Rectangle 61"/>
            <p:cNvSpPr>
              <a:spLocks noChangeArrowheads="1"/>
            </p:cNvSpPr>
            <p:nvPr/>
          </p:nvSpPr>
          <p:spPr bwMode="auto">
            <a:xfrm>
              <a:off x="3072" y="3600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2" name="Rectangle 62"/>
            <p:cNvSpPr>
              <a:spLocks noChangeArrowheads="1"/>
            </p:cNvSpPr>
            <p:nvPr/>
          </p:nvSpPr>
          <p:spPr bwMode="auto">
            <a:xfrm>
              <a:off x="3072" y="3072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3" name="Rectangle 63"/>
            <p:cNvSpPr>
              <a:spLocks noChangeArrowheads="1"/>
            </p:cNvSpPr>
            <p:nvPr/>
          </p:nvSpPr>
          <p:spPr bwMode="auto">
            <a:xfrm>
              <a:off x="3072" y="3024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4" name="Rectangle 64"/>
            <p:cNvSpPr>
              <a:spLocks noChangeArrowheads="1"/>
            </p:cNvSpPr>
            <p:nvPr/>
          </p:nvSpPr>
          <p:spPr bwMode="auto">
            <a:xfrm>
              <a:off x="2208" y="3264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5" name="Rectangle 65"/>
            <p:cNvSpPr>
              <a:spLocks noChangeArrowheads="1"/>
            </p:cNvSpPr>
            <p:nvPr/>
          </p:nvSpPr>
          <p:spPr bwMode="auto">
            <a:xfrm>
              <a:off x="2208" y="3312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6" name="Rectangle 66"/>
            <p:cNvSpPr>
              <a:spLocks noChangeArrowheads="1"/>
            </p:cNvSpPr>
            <p:nvPr/>
          </p:nvSpPr>
          <p:spPr bwMode="auto">
            <a:xfrm>
              <a:off x="2208" y="3360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7" name="Rectangle 67"/>
            <p:cNvSpPr>
              <a:spLocks noChangeArrowheads="1"/>
            </p:cNvSpPr>
            <p:nvPr/>
          </p:nvSpPr>
          <p:spPr bwMode="auto">
            <a:xfrm>
              <a:off x="3072" y="3216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8" name="Rectangle 68"/>
            <p:cNvSpPr>
              <a:spLocks noChangeArrowheads="1"/>
            </p:cNvSpPr>
            <p:nvPr/>
          </p:nvSpPr>
          <p:spPr bwMode="auto">
            <a:xfrm>
              <a:off x="3072" y="3264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09" name="Rectangle 69"/>
            <p:cNvSpPr>
              <a:spLocks noChangeArrowheads="1"/>
            </p:cNvSpPr>
            <p:nvPr/>
          </p:nvSpPr>
          <p:spPr bwMode="auto">
            <a:xfrm>
              <a:off x="3072" y="3312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10" name="Rectangle 70"/>
            <p:cNvSpPr>
              <a:spLocks noChangeArrowheads="1"/>
            </p:cNvSpPr>
            <p:nvPr/>
          </p:nvSpPr>
          <p:spPr bwMode="auto">
            <a:xfrm>
              <a:off x="3072" y="3360"/>
              <a:ext cx="384" cy="4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11" name="Rectangle 71"/>
            <p:cNvSpPr>
              <a:spLocks noChangeArrowheads="1"/>
            </p:cNvSpPr>
            <p:nvPr/>
          </p:nvSpPr>
          <p:spPr bwMode="auto">
            <a:xfrm>
              <a:off x="3792" y="2976"/>
              <a:ext cx="1344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12" name="Text Box 72"/>
            <p:cNvSpPr txBox="1">
              <a:spLocks noChangeArrowheads="1"/>
            </p:cNvSpPr>
            <p:nvPr/>
          </p:nvSpPr>
          <p:spPr bwMode="auto">
            <a:xfrm>
              <a:off x="4305" y="2812"/>
              <a:ext cx="22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200">
                  <a:latin typeface="Helvetica" pitchFamily="34" charset="0"/>
                </a:rPr>
                <a:t>Disk</a:t>
              </a:r>
            </a:p>
          </p:txBody>
        </p:sp>
        <p:sp>
          <p:nvSpPr>
            <p:cNvPr id="394313" name="Oval 73"/>
            <p:cNvSpPr>
              <a:spLocks noChangeArrowheads="1"/>
            </p:cNvSpPr>
            <p:nvPr/>
          </p:nvSpPr>
          <p:spPr bwMode="auto">
            <a:xfrm>
              <a:off x="4032" y="3408"/>
              <a:ext cx="864" cy="1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14" name="Oval 74"/>
            <p:cNvSpPr>
              <a:spLocks noChangeArrowheads="1"/>
            </p:cNvSpPr>
            <p:nvPr/>
          </p:nvSpPr>
          <p:spPr bwMode="auto">
            <a:xfrm>
              <a:off x="4032" y="3360"/>
              <a:ext cx="864" cy="1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15" name="Oval 75"/>
            <p:cNvSpPr>
              <a:spLocks noChangeArrowheads="1"/>
            </p:cNvSpPr>
            <p:nvPr/>
          </p:nvSpPr>
          <p:spPr bwMode="auto">
            <a:xfrm>
              <a:off x="4032" y="3312"/>
              <a:ext cx="864" cy="1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16" name="Oval 76"/>
            <p:cNvSpPr>
              <a:spLocks noChangeArrowheads="1"/>
            </p:cNvSpPr>
            <p:nvPr/>
          </p:nvSpPr>
          <p:spPr bwMode="auto">
            <a:xfrm>
              <a:off x="4032" y="3264"/>
              <a:ext cx="864" cy="1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17" name="Oval 77"/>
            <p:cNvSpPr>
              <a:spLocks noChangeArrowheads="1"/>
            </p:cNvSpPr>
            <p:nvPr/>
          </p:nvSpPr>
          <p:spPr bwMode="auto">
            <a:xfrm>
              <a:off x="4032" y="3216"/>
              <a:ext cx="864" cy="1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18" name="Oval 78"/>
            <p:cNvSpPr>
              <a:spLocks noChangeArrowheads="1"/>
            </p:cNvSpPr>
            <p:nvPr/>
          </p:nvSpPr>
          <p:spPr bwMode="auto">
            <a:xfrm>
              <a:off x="4032" y="3168"/>
              <a:ext cx="864" cy="1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5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20456" y="381000"/>
            <a:ext cx="9547913" cy="685800"/>
          </a:xfrm>
          <a:noFill/>
          <a:ln/>
        </p:spPr>
        <p:txBody>
          <a:bodyPr lIns="92075" tIns="46038" rIns="92075" bIns="46038">
            <a:normAutofit fontScale="90000"/>
          </a:bodyPr>
          <a:lstStyle/>
          <a:p>
            <a:r>
              <a:rPr lang="en-US" altLang="zh-CN">
                <a:ea typeface="SimSun" pitchFamily="2" charset="-122"/>
              </a:rPr>
              <a:t>Stack Architectures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441" y="1219200"/>
            <a:ext cx="8278244" cy="3524250"/>
          </a:xfrm>
          <a:noFill/>
          <a:ln/>
        </p:spPr>
        <p:txBody>
          <a:bodyPr lIns="92075" tIns="46038" rIns="92075" bIns="46038">
            <a:noAutofit/>
          </a:bodyPr>
          <a:lstStyle/>
          <a:p>
            <a:r>
              <a:rPr lang="en-US" altLang="zh-CN" sz="2800" dirty="0">
                <a:ea typeface="SimSun" pitchFamily="2" charset="-122"/>
              </a:rPr>
              <a:t>Instruction set: </a:t>
            </a:r>
            <a:endParaRPr lang="en-US" altLang="zh-CN" sz="1800" dirty="0">
              <a:ea typeface="SimSun" pitchFamily="2" charset="-122"/>
            </a:endParaRPr>
          </a:p>
          <a:p>
            <a:pPr lvl="1">
              <a:buFontTx/>
              <a:buNone/>
            </a:pPr>
            <a:r>
              <a:rPr lang="en-US" altLang="zh-CN" sz="1800" dirty="0">
                <a:ea typeface="SimSun" pitchFamily="2" charset="-122"/>
              </a:rPr>
              <a:t>add, sub, </a:t>
            </a:r>
            <a:r>
              <a:rPr lang="en-US" altLang="zh-CN" sz="1800" dirty="0" err="1">
                <a:ea typeface="SimSun" pitchFamily="2" charset="-122"/>
              </a:rPr>
              <a:t>mult</a:t>
            </a:r>
            <a:r>
              <a:rPr lang="en-US" altLang="zh-CN" sz="1800" dirty="0">
                <a:ea typeface="SimSun" pitchFamily="2" charset="-122"/>
              </a:rPr>
              <a:t>, div, . . .</a:t>
            </a:r>
          </a:p>
          <a:p>
            <a:pPr lvl="1">
              <a:buFontTx/>
              <a:buNone/>
            </a:pPr>
            <a:r>
              <a:rPr lang="en-US" altLang="zh-CN" sz="1800" dirty="0">
                <a:ea typeface="SimSun" pitchFamily="2" charset="-122"/>
              </a:rPr>
              <a:t>push A, pop A</a:t>
            </a:r>
          </a:p>
          <a:p>
            <a:pPr lvl="1">
              <a:buFontTx/>
              <a:buNone/>
            </a:pPr>
            <a:endParaRPr lang="en-US" altLang="zh-CN" sz="1800" dirty="0">
              <a:ea typeface="SimSun" pitchFamily="2" charset="-122"/>
            </a:endParaRPr>
          </a:p>
          <a:p>
            <a:r>
              <a:rPr lang="en-US" altLang="zh-CN" sz="2800" dirty="0">
                <a:ea typeface="SimSun" pitchFamily="2" charset="-122"/>
              </a:rPr>
              <a:t>Example: A*B - (A+C*B)</a:t>
            </a:r>
          </a:p>
          <a:p>
            <a:pPr lvl="1">
              <a:buFontTx/>
              <a:buNone/>
            </a:pPr>
            <a:r>
              <a:rPr lang="en-US" altLang="zh-CN" sz="1800" dirty="0">
                <a:ea typeface="SimSun" pitchFamily="2" charset="-122"/>
              </a:rPr>
              <a:t>push A</a:t>
            </a:r>
          </a:p>
          <a:p>
            <a:pPr lvl="1">
              <a:buFontTx/>
              <a:buNone/>
            </a:pPr>
            <a:r>
              <a:rPr lang="en-US" altLang="zh-CN" sz="1800" dirty="0">
                <a:ea typeface="SimSun" pitchFamily="2" charset="-122"/>
              </a:rPr>
              <a:t>push B</a:t>
            </a:r>
          </a:p>
          <a:p>
            <a:pPr lvl="1">
              <a:buFontTx/>
              <a:buNone/>
            </a:pPr>
            <a:r>
              <a:rPr lang="en-US" altLang="zh-CN" sz="1800" dirty="0" err="1">
                <a:ea typeface="SimSun" pitchFamily="2" charset="-122"/>
              </a:rPr>
              <a:t>mul</a:t>
            </a:r>
            <a:endParaRPr lang="en-US" altLang="zh-CN" sz="1800" dirty="0">
              <a:ea typeface="SimSun" pitchFamily="2" charset="-122"/>
            </a:endParaRPr>
          </a:p>
          <a:p>
            <a:pPr lvl="1">
              <a:buFontTx/>
              <a:buNone/>
            </a:pPr>
            <a:r>
              <a:rPr lang="en-US" altLang="zh-CN" sz="1800" dirty="0">
                <a:ea typeface="SimSun" pitchFamily="2" charset="-122"/>
              </a:rPr>
              <a:t>push A</a:t>
            </a:r>
          </a:p>
          <a:p>
            <a:pPr lvl="1">
              <a:buFontTx/>
              <a:buNone/>
            </a:pPr>
            <a:r>
              <a:rPr lang="en-US" altLang="zh-CN" sz="1800" dirty="0">
                <a:ea typeface="SimSun" pitchFamily="2" charset="-122"/>
              </a:rPr>
              <a:t>push C</a:t>
            </a:r>
          </a:p>
          <a:p>
            <a:pPr lvl="1">
              <a:buFontTx/>
              <a:buNone/>
            </a:pPr>
            <a:r>
              <a:rPr lang="en-US" altLang="zh-CN" sz="1800" dirty="0">
                <a:ea typeface="SimSun" pitchFamily="2" charset="-122"/>
              </a:rPr>
              <a:t>push B</a:t>
            </a:r>
          </a:p>
          <a:p>
            <a:pPr lvl="1">
              <a:buFontTx/>
              <a:buNone/>
            </a:pPr>
            <a:r>
              <a:rPr lang="en-US" altLang="zh-CN" sz="1800" dirty="0" err="1">
                <a:ea typeface="SimSun" pitchFamily="2" charset="-122"/>
              </a:rPr>
              <a:t>mul</a:t>
            </a:r>
            <a:endParaRPr lang="en-US" altLang="zh-CN" sz="1800" dirty="0">
              <a:ea typeface="SimSun" pitchFamily="2" charset="-122"/>
            </a:endParaRPr>
          </a:p>
          <a:p>
            <a:pPr lvl="1">
              <a:buFontTx/>
              <a:buNone/>
            </a:pPr>
            <a:r>
              <a:rPr lang="en-US" altLang="zh-CN" sz="1800" dirty="0">
                <a:ea typeface="SimSun" pitchFamily="2" charset="-122"/>
              </a:rPr>
              <a:t>add</a:t>
            </a:r>
          </a:p>
          <a:p>
            <a:pPr lvl="1">
              <a:buFontTx/>
              <a:buNone/>
            </a:pPr>
            <a:r>
              <a:rPr lang="en-US" altLang="zh-CN" sz="1800" dirty="0">
                <a:ea typeface="SimSun" pitchFamily="2" charset="-122"/>
              </a:rPr>
              <a:t>sub</a:t>
            </a:r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4528487" y="35496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3" name="Rectangle 5"/>
          <p:cNvSpPr>
            <a:spLocks noChangeArrowheads="1"/>
          </p:cNvSpPr>
          <p:nvPr/>
        </p:nvSpPr>
        <p:spPr bwMode="auto">
          <a:xfrm>
            <a:off x="4702009" y="35655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</a:t>
            </a:r>
          </a:p>
        </p:txBody>
      </p:sp>
      <p:sp>
        <p:nvSpPr>
          <p:cNvPr id="355334" name="Rectangle 6"/>
          <p:cNvSpPr>
            <a:spLocks noChangeArrowheads="1"/>
          </p:cNvSpPr>
          <p:nvPr/>
        </p:nvSpPr>
        <p:spPr bwMode="auto">
          <a:xfrm>
            <a:off x="5341076" y="35496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5" name="Rectangle 7"/>
          <p:cNvSpPr>
            <a:spLocks noChangeArrowheads="1"/>
          </p:cNvSpPr>
          <p:nvPr/>
        </p:nvSpPr>
        <p:spPr bwMode="auto">
          <a:xfrm>
            <a:off x="5514597" y="35655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B</a:t>
            </a:r>
          </a:p>
        </p:txBody>
      </p:sp>
      <p:sp>
        <p:nvSpPr>
          <p:cNvPr id="355336" name="Rectangle 8"/>
          <p:cNvSpPr>
            <a:spLocks noChangeArrowheads="1"/>
          </p:cNvSpPr>
          <p:nvPr/>
        </p:nvSpPr>
        <p:spPr bwMode="auto">
          <a:xfrm>
            <a:off x="5341076" y="37782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Rectangle 9"/>
          <p:cNvSpPr>
            <a:spLocks noChangeArrowheads="1"/>
          </p:cNvSpPr>
          <p:nvPr/>
        </p:nvSpPr>
        <p:spPr bwMode="auto">
          <a:xfrm>
            <a:off x="5514597" y="37941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</a:t>
            </a:r>
          </a:p>
        </p:txBody>
      </p:sp>
      <p:sp>
        <p:nvSpPr>
          <p:cNvPr id="355338" name="Rectangle 10"/>
          <p:cNvSpPr>
            <a:spLocks noChangeArrowheads="1"/>
          </p:cNvSpPr>
          <p:nvPr/>
        </p:nvSpPr>
        <p:spPr bwMode="auto">
          <a:xfrm>
            <a:off x="6153664" y="35496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/>
        </p:nvSpPr>
        <p:spPr bwMode="auto">
          <a:xfrm>
            <a:off x="6124038" y="3565525"/>
            <a:ext cx="49693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A*B</a:t>
            </a:r>
          </a:p>
        </p:txBody>
      </p:sp>
      <p:sp>
        <p:nvSpPr>
          <p:cNvPr id="355340" name="Rectangle 12"/>
          <p:cNvSpPr>
            <a:spLocks noChangeArrowheads="1"/>
          </p:cNvSpPr>
          <p:nvPr/>
        </p:nvSpPr>
        <p:spPr bwMode="auto">
          <a:xfrm>
            <a:off x="6966252" y="35496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1" name="Rectangle 13"/>
          <p:cNvSpPr>
            <a:spLocks noChangeArrowheads="1"/>
          </p:cNvSpPr>
          <p:nvPr/>
        </p:nvSpPr>
        <p:spPr bwMode="auto">
          <a:xfrm>
            <a:off x="6966252" y="37782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2" name="Rectangle 14"/>
          <p:cNvSpPr>
            <a:spLocks noChangeArrowheads="1"/>
          </p:cNvSpPr>
          <p:nvPr/>
        </p:nvSpPr>
        <p:spPr bwMode="auto">
          <a:xfrm>
            <a:off x="7778841" y="35496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3" name="Rectangle 15"/>
          <p:cNvSpPr>
            <a:spLocks noChangeArrowheads="1"/>
          </p:cNvSpPr>
          <p:nvPr/>
        </p:nvSpPr>
        <p:spPr bwMode="auto">
          <a:xfrm>
            <a:off x="7778841" y="37782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4" name="Rectangle 16"/>
          <p:cNvSpPr>
            <a:spLocks noChangeArrowheads="1"/>
          </p:cNvSpPr>
          <p:nvPr/>
        </p:nvSpPr>
        <p:spPr bwMode="auto">
          <a:xfrm>
            <a:off x="7778841" y="40068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5" name="Rectangle 17"/>
          <p:cNvSpPr>
            <a:spLocks noChangeArrowheads="1"/>
          </p:cNvSpPr>
          <p:nvPr/>
        </p:nvSpPr>
        <p:spPr bwMode="auto">
          <a:xfrm>
            <a:off x="8591429" y="35496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6" name="Rectangle 18"/>
          <p:cNvSpPr>
            <a:spLocks noChangeArrowheads="1"/>
          </p:cNvSpPr>
          <p:nvPr/>
        </p:nvSpPr>
        <p:spPr bwMode="auto">
          <a:xfrm>
            <a:off x="8591429" y="37782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7" name="Rectangle 19"/>
          <p:cNvSpPr>
            <a:spLocks noChangeArrowheads="1"/>
          </p:cNvSpPr>
          <p:nvPr/>
        </p:nvSpPr>
        <p:spPr bwMode="auto">
          <a:xfrm>
            <a:off x="9404017" y="35496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8" name="Rectangle 20"/>
          <p:cNvSpPr>
            <a:spLocks noChangeArrowheads="1"/>
          </p:cNvSpPr>
          <p:nvPr/>
        </p:nvSpPr>
        <p:spPr bwMode="auto">
          <a:xfrm>
            <a:off x="9404017" y="37782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9" name="Rectangle 21"/>
          <p:cNvSpPr>
            <a:spLocks noChangeArrowheads="1"/>
          </p:cNvSpPr>
          <p:nvPr/>
        </p:nvSpPr>
        <p:spPr bwMode="auto">
          <a:xfrm>
            <a:off x="9404017" y="40068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0" name="Rectangle 22"/>
          <p:cNvSpPr>
            <a:spLocks noChangeArrowheads="1"/>
          </p:cNvSpPr>
          <p:nvPr/>
        </p:nvSpPr>
        <p:spPr bwMode="auto">
          <a:xfrm>
            <a:off x="10216605" y="3549650"/>
            <a:ext cx="846446" cy="2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1" name="Rectangle 23"/>
          <p:cNvSpPr>
            <a:spLocks noChangeArrowheads="1"/>
          </p:cNvSpPr>
          <p:nvPr/>
        </p:nvSpPr>
        <p:spPr bwMode="auto">
          <a:xfrm>
            <a:off x="10216605" y="3778250"/>
            <a:ext cx="846446" cy="2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2" name="Rectangle 24"/>
          <p:cNvSpPr>
            <a:spLocks noChangeArrowheads="1"/>
          </p:cNvSpPr>
          <p:nvPr/>
        </p:nvSpPr>
        <p:spPr bwMode="auto">
          <a:xfrm>
            <a:off x="11181554" y="3549650"/>
            <a:ext cx="846446" cy="2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3" name="Rectangle 25"/>
          <p:cNvSpPr>
            <a:spLocks noChangeArrowheads="1"/>
          </p:cNvSpPr>
          <p:nvPr/>
        </p:nvSpPr>
        <p:spPr bwMode="auto">
          <a:xfrm>
            <a:off x="8591429" y="40068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4" name="Rectangle 26"/>
          <p:cNvSpPr>
            <a:spLocks noChangeArrowheads="1"/>
          </p:cNvSpPr>
          <p:nvPr/>
        </p:nvSpPr>
        <p:spPr bwMode="auto">
          <a:xfrm>
            <a:off x="8591429" y="42354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5" name="Rectangle 27"/>
          <p:cNvSpPr>
            <a:spLocks noChangeArrowheads="1"/>
          </p:cNvSpPr>
          <p:nvPr/>
        </p:nvSpPr>
        <p:spPr bwMode="auto">
          <a:xfrm>
            <a:off x="6936626" y="3717925"/>
            <a:ext cx="49693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A*B</a:t>
            </a:r>
          </a:p>
        </p:txBody>
      </p:sp>
      <p:sp>
        <p:nvSpPr>
          <p:cNvPr id="355356" name="Rectangle 28"/>
          <p:cNvSpPr>
            <a:spLocks noChangeArrowheads="1"/>
          </p:cNvSpPr>
          <p:nvPr/>
        </p:nvSpPr>
        <p:spPr bwMode="auto">
          <a:xfrm>
            <a:off x="7647641" y="3946525"/>
            <a:ext cx="49693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A*B</a:t>
            </a:r>
          </a:p>
        </p:txBody>
      </p:sp>
      <p:sp>
        <p:nvSpPr>
          <p:cNvPr id="355357" name="Rectangle 29"/>
          <p:cNvSpPr>
            <a:spLocks noChangeArrowheads="1"/>
          </p:cNvSpPr>
          <p:nvPr/>
        </p:nvSpPr>
        <p:spPr bwMode="auto">
          <a:xfrm>
            <a:off x="8460229" y="4175125"/>
            <a:ext cx="49693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A*B</a:t>
            </a:r>
          </a:p>
        </p:txBody>
      </p:sp>
      <p:sp>
        <p:nvSpPr>
          <p:cNvPr id="355358" name="Rectangle 30"/>
          <p:cNvSpPr>
            <a:spLocks noChangeArrowheads="1"/>
          </p:cNvSpPr>
          <p:nvPr/>
        </p:nvSpPr>
        <p:spPr bwMode="auto">
          <a:xfrm>
            <a:off x="7749215" y="37179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</a:t>
            </a:r>
          </a:p>
        </p:txBody>
      </p:sp>
      <p:sp>
        <p:nvSpPr>
          <p:cNvPr id="355359" name="Rectangle 31"/>
          <p:cNvSpPr>
            <a:spLocks noChangeArrowheads="1"/>
          </p:cNvSpPr>
          <p:nvPr/>
        </p:nvSpPr>
        <p:spPr bwMode="auto">
          <a:xfrm>
            <a:off x="8561803" y="39465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</a:t>
            </a:r>
          </a:p>
        </p:txBody>
      </p:sp>
      <p:sp>
        <p:nvSpPr>
          <p:cNvPr id="355360" name="Rectangle 32"/>
          <p:cNvSpPr>
            <a:spLocks noChangeArrowheads="1"/>
          </p:cNvSpPr>
          <p:nvPr/>
        </p:nvSpPr>
        <p:spPr bwMode="auto">
          <a:xfrm>
            <a:off x="8561803" y="3717925"/>
            <a:ext cx="315792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C</a:t>
            </a:r>
          </a:p>
        </p:txBody>
      </p:sp>
      <p:sp>
        <p:nvSpPr>
          <p:cNvPr id="355361" name="Rectangle 33"/>
          <p:cNvSpPr>
            <a:spLocks noChangeArrowheads="1"/>
          </p:cNvSpPr>
          <p:nvPr/>
        </p:nvSpPr>
        <p:spPr bwMode="auto">
          <a:xfrm>
            <a:off x="9374391" y="3946525"/>
            <a:ext cx="49693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A*B</a:t>
            </a:r>
          </a:p>
        </p:txBody>
      </p:sp>
      <p:sp>
        <p:nvSpPr>
          <p:cNvPr id="355362" name="Rectangle 34"/>
          <p:cNvSpPr>
            <a:spLocks noChangeArrowheads="1"/>
          </p:cNvSpPr>
          <p:nvPr/>
        </p:nvSpPr>
        <p:spPr bwMode="auto">
          <a:xfrm>
            <a:off x="9475965" y="37179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</a:t>
            </a:r>
          </a:p>
        </p:txBody>
      </p:sp>
      <p:sp>
        <p:nvSpPr>
          <p:cNvPr id="355363" name="Rectangle 35"/>
          <p:cNvSpPr>
            <a:spLocks noChangeArrowheads="1"/>
          </p:cNvSpPr>
          <p:nvPr/>
        </p:nvSpPr>
        <p:spPr bwMode="auto">
          <a:xfrm>
            <a:off x="10186980" y="3717925"/>
            <a:ext cx="49693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A*B</a:t>
            </a:r>
          </a:p>
        </p:txBody>
      </p:sp>
      <p:sp>
        <p:nvSpPr>
          <p:cNvPr id="355364" name="Rectangle 36"/>
          <p:cNvSpPr>
            <a:spLocks noChangeArrowheads="1"/>
          </p:cNvSpPr>
          <p:nvPr/>
        </p:nvSpPr>
        <p:spPr bwMode="auto">
          <a:xfrm>
            <a:off x="7038200" y="34893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</a:t>
            </a:r>
          </a:p>
        </p:txBody>
      </p:sp>
      <p:sp>
        <p:nvSpPr>
          <p:cNvPr id="355365" name="Rectangle 37"/>
          <p:cNvSpPr>
            <a:spLocks noChangeArrowheads="1"/>
          </p:cNvSpPr>
          <p:nvPr/>
        </p:nvSpPr>
        <p:spPr bwMode="auto">
          <a:xfrm>
            <a:off x="7749215" y="3489325"/>
            <a:ext cx="315792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C</a:t>
            </a:r>
          </a:p>
        </p:txBody>
      </p:sp>
      <p:sp>
        <p:nvSpPr>
          <p:cNvPr id="355366" name="Rectangle 38"/>
          <p:cNvSpPr>
            <a:spLocks noChangeArrowheads="1"/>
          </p:cNvSpPr>
          <p:nvPr/>
        </p:nvSpPr>
        <p:spPr bwMode="auto">
          <a:xfrm>
            <a:off x="8561803" y="34893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B</a:t>
            </a:r>
          </a:p>
        </p:txBody>
      </p:sp>
      <p:sp>
        <p:nvSpPr>
          <p:cNvPr id="355367" name="Rectangle 39"/>
          <p:cNvSpPr>
            <a:spLocks noChangeArrowheads="1"/>
          </p:cNvSpPr>
          <p:nvPr/>
        </p:nvSpPr>
        <p:spPr bwMode="auto">
          <a:xfrm>
            <a:off x="9374391" y="3489325"/>
            <a:ext cx="506549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B*C</a:t>
            </a:r>
          </a:p>
        </p:txBody>
      </p:sp>
      <p:sp>
        <p:nvSpPr>
          <p:cNvPr id="355368" name="Rectangle 40"/>
          <p:cNvSpPr>
            <a:spLocks noChangeArrowheads="1"/>
          </p:cNvSpPr>
          <p:nvPr/>
        </p:nvSpPr>
        <p:spPr bwMode="auto">
          <a:xfrm>
            <a:off x="10186980" y="3489325"/>
            <a:ext cx="730969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A+B*C</a:t>
            </a:r>
          </a:p>
        </p:txBody>
      </p:sp>
      <p:sp>
        <p:nvSpPr>
          <p:cNvPr id="355369" name="Rectangle 41"/>
          <p:cNvSpPr>
            <a:spLocks noChangeArrowheads="1"/>
          </p:cNvSpPr>
          <p:nvPr/>
        </p:nvSpPr>
        <p:spPr bwMode="auto">
          <a:xfrm>
            <a:off x="11101142" y="3489325"/>
            <a:ext cx="623569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result</a:t>
            </a:r>
          </a:p>
        </p:txBody>
      </p:sp>
      <p:pic>
        <p:nvPicPr>
          <p:cNvPr id="355370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16" y="1219200"/>
            <a:ext cx="243776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20456" y="609600"/>
            <a:ext cx="9547913" cy="609600"/>
          </a:xfrm>
          <a:noFill/>
          <a:ln/>
        </p:spPr>
        <p:txBody>
          <a:bodyPr lIns="92075" tIns="46038" rIns="92075" bIns="46038">
            <a:normAutofit fontScale="90000"/>
          </a:bodyPr>
          <a:lstStyle/>
          <a:p>
            <a:r>
              <a:rPr lang="en-US" altLang="zh-CN">
                <a:ea typeface="SimSun" pitchFamily="2" charset="-122"/>
              </a:rPr>
              <a:t>Stacks: Pros and Cons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655" y="1752600"/>
            <a:ext cx="11020729" cy="43434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80000"/>
              </a:lnSpc>
            </a:pPr>
            <a:r>
              <a:rPr lang="en-US" altLang="zh-CN" sz="2800">
                <a:ea typeface="SimSun" pitchFamily="2" charset="-122"/>
              </a:rPr>
              <a:t>Pros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SimSun" pitchFamily="2" charset="-122"/>
              </a:rPr>
              <a:t>Good code density (implicit top of stack)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SimSun" pitchFamily="2" charset="-122"/>
              </a:rPr>
              <a:t>Low hardware requirements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SimSun" pitchFamily="2" charset="-122"/>
              </a:rPr>
              <a:t>Easy to write a simpler compiler for stack architectures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2000">
              <a:ea typeface="SimSun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800">
                <a:ea typeface="SimSun" pitchFamily="2" charset="-122"/>
              </a:rPr>
              <a:t>Cons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SimSun" pitchFamily="2" charset="-122"/>
              </a:rPr>
              <a:t>Stack becomes the bottleneck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SimSun" pitchFamily="2" charset="-122"/>
              </a:rPr>
              <a:t>Little ability for parallelism or pipelining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SimSun" pitchFamily="2" charset="-122"/>
              </a:rPr>
              <a:t>Data is not always at the top of stack when need, so additional instructions like TOP and SWAP are needed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SimSun" pitchFamily="2" charset="-122"/>
              </a:rPr>
              <a:t>Difficult to write an optimizing compiler for stack architectures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7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ChangeArrowheads="1"/>
          </p:cNvSpPr>
          <p:nvPr/>
        </p:nvSpPr>
        <p:spPr bwMode="auto">
          <a:xfrm>
            <a:off x="1320456" y="304800"/>
            <a:ext cx="95479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</a:pP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Accumulator Architectures</a:t>
            </a:r>
          </a:p>
        </p:txBody>
      </p:sp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609441" y="1219200"/>
            <a:ext cx="7821163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 dirty="0">
                <a:latin typeface="Arial" pitchFamily="34" charset="0"/>
                <a:ea typeface="SimSun" pitchFamily="2" charset="-122"/>
              </a:rPr>
              <a:t>Instruction set: </a:t>
            </a:r>
            <a:endParaRPr lang="en-US" altLang="zh-CN" sz="2000" dirty="0">
              <a:latin typeface="Arial" pitchFamily="34" charset="0"/>
              <a:ea typeface="SimSun" pitchFamily="2" charset="-122"/>
            </a:endParaRP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add A, sub A, </a:t>
            </a:r>
            <a:r>
              <a:rPr lang="en-US" altLang="zh-CN" sz="2000" dirty="0" err="1">
                <a:latin typeface="Arial" pitchFamily="34" charset="0"/>
                <a:ea typeface="SimSun" pitchFamily="2" charset="-122"/>
              </a:rPr>
              <a:t>mult</a:t>
            </a: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 A, div A, . . .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load A, store A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endParaRPr lang="en-US" altLang="zh-CN" sz="2000" dirty="0">
              <a:latin typeface="Arial" pitchFamily="34" charset="0"/>
              <a:ea typeface="SimSun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 dirty="0">
                <a:latin typeface="Arial" pitchFamily="34" charset="0"/>
                <a:ea typeface="SimSun" pitchFamily="2" charset="-122"/>
              </a:rPr>
              <a:t>Example: A*B - (A+C*B)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load B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 err="1">
                <a:latin typeface="Arial" pitchFamily="34" charset="0"/>
                <a:ea typeface="SimSun" pitchFamily="2" charset="-122"/>
              </a:rPr>
              <a:t>mul</a:t>
            </a: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 C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add A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store D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load A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 err="1">
                <a:latin typeface="Arial" pitchFamily="34" charset="0"/>
                <a:ea typeface="SimSun" pitchFamily="2" charset="-122"/>
              </a:rPr>
              <a:t>mul</a:t>
            </a: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 B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latin typeface="Arial" pitchFamily="34" charset="0"/>
                <a:ea typeface="SimSun" pitchFamily="2" charset="-122"/>
              </a:rPr>
              <a:t>sub D</a:t>
            </a: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</a:pPr>
            <a:endParaRPr lang="en-US" altLang="zh-CN" sz="2000" dirty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53284" name="Rectangle 4"/>
          <p:cNvSpPr>
            <a:spLocks noChangeArrowheads="1"/>
          </p:cNvSpPr>
          <p:nvPr/>
        </p:nvSpPr>
        <p:spPr bwMode="auto">
          <a:xfrm>
            <a:off x="4528487" y="35496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5" name="Rectangle 5"/>
          <p:cNvSpPr>
            <a:spLocks noChangeArrowheads="1"/>
          </p:cNvSpPr>
          <p:nvPr/>
        </p:nvSpPr>
        <p:spPr bwMode="auto">
          <a:xfrm>
            <a:off x="4702009" y="35655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B</a:t>
            </a:r>
          </a:p>
        </p:txBody>
      </p:sp>
      <p:sp>
        <p:nvSpPr>
          <p:cNvPr id="353286" name="Rectangle 6"/>
          <p:cNvSpPr>
            <a:spLocks noChangeArrowheads="1"/>
          </p:cNvSpPr>
          <p:nvPr/>
        </p:nvSpPr>
        <p:spPr bwMode="auto">
          <a:xfrm>
            <a:off x="5341076" y="3549650"/>
            <a:ext cx="592512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7" name="Rectangle 7"/>
          <p:cNvSpPr>
            <a:spLocks noChangeArrowheads="1"/>
          </p:cNvSpPr>
          <p:nvPr/>
        </p:nvSpPr>
        <p:spPr bwMode="auto">
          <a:xfrm>
            <a:off x="5311450" y="3565525"/>
            <a:ext cx="506549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B*C</a:t>
            </a:r>
          </a:p>
        </p:txBody>
      </p:sp>
      <p:sp>
        <p:nvSpPr>
          <p:cNvPr id="353288" name="Rectangle 8"/>
          <p:cNvSpPr>
            <a:spLocks noChangeArrowheads="1"/>
          </p:cNvSpPr>
          <p:nvPr/>
        </p:nvSpPr>
        <p:spPr bwMode="auto">
          <a:xfrm>
            <a:off x="6153664" y="3549650"/>
            <a:ext cx="948020" cy="2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89" name="Rectangle 9"/>
          <p:cNvSpPr>
            <a:spLocks noChangeArrowheads="1"/>
          </p:cNvSpPr>
          <p:nvPr/>
        </p:nvSpPr>
        <p:spPr bwMode="auto">
          <a:xfrm>
            <a:off x="6124038" y="3565525"/>
            <a:ext cx="730969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A+B*C</a:t>
            </a:r>
          </a:p>
        </p:txBody>
      </p:sp>
      <p:sp>
        <p:nvSpPr>
          <p:cNvPr id="353290" name="Rectangle 10"/>
          <p:cNvSpPr>
            <a:spLocks noChangeArrowheads="1"/>
          </p:cNvSpPr>
          <p:nvPr/>
        </p:nvSpPr>
        <p:spPr bwMode="auto">
          <a:xfrm>
            <a:off x="8388281" y="3549650"/>
            <a:ext cx="541726" cy="2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1" name="Rectangle 11"/>
          <p:cNvSpPr>
            <a:spLocks noChangeArrowheads="1"/>
          </p:cNvSpPr>
          <p:nvPr/>
        </p:nvSpPr>
        <p:spPr bwMode="auto">
          <a:xfrm>
            <a:off x="8460230" y="3565525"/>
            <a:ext cx="30617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</a:t>
            </a:r>
          </a:p>
        </p:txBody>
      </p:sp>
      <p:sp>
        <p:nvSpPr>
          <p:cNvPr id="353292" name="Rectangle 12"/>
          <p:cNvSpPr>
            <a:spLocks noChangeArrowheads="1"/>
          </p:cNvSpPr>
          <p:nvPr/>
        </p:nvSpPr>
        <p:spPr bwMode="auto">
          <a:xfrm>
            <a:off x="7270973" y="3549650"/>
            <a:ext cx="948020" cy="2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3" name="Rectangle 13"/>
          <p:cNvSpPr>
            <a:spLocks noChangeArrowheads="1"/>
          </p:cNvSpPr>
          <p:nvPr/>
        </p:nvSpPr>
        <p:spPr bwMode="auto">
          <a:xfrm>
            <a:off x="7241347" y="3565525"/>
            <a:ext cx="730969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A+B*C</a:t>
            </a:r>
          </a:p>
        </p:txBody>
      </p:sp>
      <p:sp>
        <p:nvSpPr>
          <p:cNvPr id="353294" name="Rectangle 14"/>
          <p:cNvSpPr>
            <a:spLocks noChangeArrowheads="1"/>
          </p:cNvSpPr>
          <p:nvPr/>
        </p:nvSpPr>
        <p:spPr bwMode="auto">
          <a:xfrm>
            <a:off x="9099296" y="3549650"/>
            <a:ext cx="541726" cy="2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5" name="Rectangle 15"/>
          <p:cNvSpPr>
            <a:spLocks noChangeArrowheads="1"/>
          </p:cNvSpPr>
          <p:nvPr/>
        </p:nvSpPr>
        <p:spPr bwMode="auto">
          <a:xfrm>
            <a:off x="9069671" y="3565525"/>
            <a:ext cx="49693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A*B</a:t>
            </a:r>
          </a:p>
        </p:txBody>
      </p:sp>
      <p:sp>
        <p:nvSpPr>
          <p:cNvPr id="353296" name="Rectangle 16"/>
          <p:cNvSpPr>
            <a:spLocks noChangeArrowheads="1"/>
          </p:cNvSpPr>
          <p:nvPr/>
        </p:nvSpPr>
        <p:spPr bwMode="auto">
          <a:xfrm>
            <a:off x="9810311" y="3549650"/>
            <a:ext cx="948020" cy="25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297" name="Rectangle 17"/>
          <p:cNvSpPr>
            <a:spLocks noChangeArrowheads="1"/>
          </p:cNvSpPr>
          <p:nvPr/>
        </p:nvSpPr>
        <p:spPr bwMode="auto">
          <a:xfrm>
            <a:off x="9780686" y="3565525"/>
            <a:ext cx="623569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/>
            <a:r>
              <a:rPr lang="en-US" altLang="zh-CN" sz="1400">
                <a:latin typeface="Arial" pitchFamily="34" charset="0"/>
                <a:ea typeface="SimSun" pitchFamily="2" charset="-122"/>
              </a:rPr>
              <a:t>result</a:t>
            </a:r>
          </a:p>
        </p:txBody>
      </p:sp>
      <p:grpSp>
        <p:nvGrpSpPr>
          <p:cNvPr id="353301" name="Group 21"/>
          <p:cNvGrpSpPr>
            <a:grpSpLocks/>
          </p:cNvGrpSpPr>
          <p:nvPr/>
        </p:nvGrpSpPr>
        <p:grpSpPr bwMode="auto">
          <a:xfrm>
            <a:off x="7266741" y="914400"/>
            <a:ext cx="2877917" cy="2319338"/>
            <a:chOff x="3434" y="576"/>
            <a:chExt cx="1360" cy="1461"/>
          </a:xfrm>
        </p:grpSpPr>
        <p:pic>
          <p:nvPicPr>
            <p:cNvPr id="353299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" y="576"/>
              <a:ext cx="1067" cy="1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3300" name="Rectangle 20"/>
            <p:cNvSpPr>
              <a:spLocks noChangeArrowheads="1"/>
            </p:cNvSpPr>
            <p:nvPr/>
          </p:nvSpPr>
          <p:spPr bwMode="auto">
            <a:xfrm>
              <a:off x="3434" y="1824"/>
              <a:ext cx="11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0000FF"/>
                  </a:solidFill>
                  <a:latin typeface="Arial" pitchFamily="34" charset="0"/>
                  <a:ea typeface="SimSun" pitchFamily="2" charset="-122"/>
                </a:rPr>
                <a:t>acc =  acc +,-,*,/ mem[A]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4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ChangeArrowheads="1"/>
          </p:cNvSpPr>
          <p:nvPr/>
        </p:nvSpPr>
        <p:spPr bwMode="auto">
          <a:xfrm>
            <a:off x="1320456" y="457200"/>
            <a:ext cx="95479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</a:pP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Accumulators: Pros and Cons</a:t>
            </a:r>
          </a:p>
        </p:txBody>
      </p:sp>
      <p:sp>
        <p:nvSpPr>
          <p:cNvPr id="354307" name="Rectangle 3"/>
          <p:cNvSpPr>
            <a:spLocks noChangeArrowheads="1"/>
          </p:cNvSpPr>
          <p:nvPr/>
        </p:nvSpPr>
        <p:spPr bwMode="auto">
          <a:xfrm>
            <a:off x="558655" y="1752600"/>
            <a:ext cx="1102072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3200">
                <a:latin typeface="Arial" pitchFamily="34" charset="0"/>
                <a:ea typeface="SimSun" pitchFamily="2" charset="-122"/>
              </a:rPr>
              <a:t>Pros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Very low hardware requirements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Easy to design and understand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endParaRPr lang="en-US" altLang="zh-CN" sz="2400">
              <a:latin typeface="Arial" pitchFamily="34" charset="0"/>
              <a:ea typeface="SimSun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3200">
                <a:latin typeface="Arial" pitchFamily="34" charset="0"/>
                <a:ea typeface="SimSun" pitchFamily="2" charset="-122"/>
              </a:rPr>
              <a:t>Cons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Accumulator becomes the bottleneck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Little ability for parallelism or pipelining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High memory traffic</a:t>
            </a:r>
          </a:p>
        </p:txBody>
      </p:sp>
    </p:spTree>
    <p:extLst>
      <p:ext uri="{BB962C8B-B14F-4D97-AF65-F5344CB8AC3E}">
        <p14:creationId xmlns:p14="http://schemas.microsoft.com/office/powerpoint/2010/main" val="19632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ChangeArrowheads="1"/>
          </p:cNvSpPr>
          <p:nvPr/>
        </p:nvSpPr>
        <p:spPr bwMode="auto">
          <a:xfrm>
            <a:off x="1320456" y="457200"/>
            <a:ext cx="95479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</a:pP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Memory-Memory Architectures</a:t>
            </a:r>
          </a:p>
        </p:txBody>
      </p:sp>
      <p:sp>
        <p:nvSpPr>
          <p:cNvPr id="359427" name="Rectangle 3"/>
          <p:cNvSpPr>
            <a:spLocks noChangeArrowheads="1"/>
          </p:cNvSpPr>
          <p:nvPr/>
        </p:nvSpPr>
        <p:spPr bwMode="auto">
          <a:xfrm>
            <a:off x="761801" y="1657350"/>
            <a:ext cx="11122303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Instruction set: </a:t>
            </a:r>
            <a:endParaRPr lang="en-US" altLang="zh-CN">
              <a:latin typeface="Arial" pitchFamily="34" charset="0"/>
              <a:ea typeface="SimSun" pitchFamily="2" charset="-122"/>
            </a:endParaRP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(3 operands)	add A, B, C	sub A, B, C 	mul A, B, C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(2 operands)	add A, B	sub A, B 	mul A, B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endParaRPr lang="en-US" altLang="zh-CN">
              <a:latin typeface="Arial" pitchFamily="34" charset="0"/>
              <a:ea typeface="SimSun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Example: A*B - (A+C*B)	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3 operands		           2 operands</a:t>
            </a:r>
          </a:p>
          <a:p>
            <a:pPr marL="1143000" lvl="2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mul D, A, B			mov D, A</a:t>
            </a:r>
          </a:p>
          <a:p>
            <a:pPr marL="1143000" lvl="2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mul E, C, B			mul D, B</a:t>
            </a:r>
          </a:p>
          <a:p>
            <a:pPr marL="1143000" lvl="2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add E, A, E			mov E, C</a:t>
            </a:r>
          </a:p>
          <a:p>
            <a:pPr marL="1143000" lvl="2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sub E, D, E			mul E, B</a:t>
            </a:r>
          </a:p>
          <a:p>
            <a:pPr marL="1143000" lvl="2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					add E, A</a:t>
            </a:r>
          </a:p>
          <a:p>
            <a:pPr marL="1143000" lvl="2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					sub E, D</a:t>
            </a:r>
          </a:p>
        </p:txBody>
      </p:sp>
    </p:spTree>
    <p:extLst>
      <p:ext uri="{BB962C8B-B14F-4D97-AF65-F5344CB8AC3E}">
        <p14:creationId xmlns:p14="http://schemas.microsoft.com/office/powerpoint/2010/main" val="366557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2" y="1600200"/>
            <a:ext cx="6553200" cy="2362200"/>
          </a:xfrm>
        </p:spPr>
        <p:txBody>
          <a:bodyPr>
            <a:noAutofit/>
          </a:bodyPr>
          <a:lstStyle/>
          <a:p>
            <a:r>
              <a:rPr lang="en-US" sz="5400" dirty="0" smtClean="0"/>
              <a:t>Organization</a:t>
            </a:r>
            <a:br>
              <a:rPr lang="en-US" sz="5400" dirty="0" smtClean="0"/>
            </a:br>
            <a:r>
              <a:rPr lang="en-US" sz="5400" dirty="0" err="1" smtClean="0"/>
              <a:t>vs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Architecture</a:t>
            </a:r>
            <a:endParaRPr lang="en-US" sz="5400" dirty="0"/>
          </a:p>
        </p:txBody>
      </p:sp>
      <p:sp>
        <p:nvSpPr>
          <p:cNvPr id="3" name="AutoShape 8" descr="Image result for question mark transpar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Image result for question mark transpare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question mark transparen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Image result for question mark transparen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8" descr="Image result for question mark transparent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4" name="Picture 2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990600"/>
            <a:ext cx="3360738" cy="336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12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ChangeArrowheads="1"/>
          </p:cNvSpPr>
          <p:nvPr/>
        </p:nvSpPr>
        <p:spPr bwMode="auto">
          <a:xfrm>
            <a:off x="1320456" y="304800"/>
            <a:ext cx="95479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</a:pP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Memory-Memory:</a:t>
            </a:r>
            <a:b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</a:b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Pros and Cons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558655" y="1981200"/>
            <a:ext cx="1102072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Pros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Requires fewer instructions (especially if 3 operands)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Easy to write compilers for (especially if 3 operands)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endParaRPr lang="en-US" altLang="zh-CN" sz="2000">
              <a:latin typeface="Arial" pitchFamily="34" charset="0"/>
              <a:ea typeface="SimSun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Cons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Very high memory traffic (especially if 3 operands)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Variable number of clocks per instruction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With two operands, more data movements are required</a:t>
            </a:r>
          </a:p>
        </p:txBody>
      </p:sp>
    </p:spTree>
    <p:extLst>
      <p:ext uri="{BB962C8B-B14F-4D97-AF65-F5344CB8AC3E}">
        <p14:creationId xmlns:p14="http://schemas.microsoft.com/office/powerpoint/2010/main" val="160126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ChangeArrowheads="1"/>
          </p:cNvSpPr>
          <p:nvPr/>
        </p:nvSpPr>
        <p:spPr bwMode="auto">
          <a:xfrm>
            <a:off x="1422030" y="304800"/>
            <a:ext cx="95479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</a:pP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Register-Memory Architectures</a:t>
            </a:r>
          </a:p>
        </p:txBody>
      </p:sp>
      <p:sp>
        <p:nvSpPr>
          <p:cNvPr id="361475" name="Rectangle 3"/>
          <p:cNvSpPr>
            <a:spLocks noChangeArrowheads="1"/>
          </p:cNvSpPr>
          <p:nvPr/>
        </p:nvSpPr>
        <p:spPr bwMode="auto">
          <a:xfrm>
            <a:off x="812588" y="1524000"/>
            <a:ext cx="11122303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Instruction set: </a:t>
            </a:r>
            <a:endParaRPr lang="en-US" altLang="zh-CN" sz="2000">
              <a:latin typeface="Arial" pitchFamily="34" charset="0"/>
              <a:ea typeface="SimSun" pitchFamily="2" charset="-122"/>
            </a:endParaRP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add R1,  A 		sub R1, A 	mul R1, B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load R1, A		store R1, A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endParaRPr lang="en-US" altLang="zh-CN" sz="2000">
              <a:latin typeface="Arial" pitchFamily="34" charset="0"/>
              <a:ea typeface="SimSun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Example: A*B - (A+C*B)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load R1, A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mul R1, B		/*	A*B		*/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store R1, D			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load R2, C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mul R2, B		/*	C*B		*/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add R2, A		/*	A + CB		*/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sub R2, D		/*	AB - (A + C*B)	*/</a:t>
            </a:r>
          </a:p>
        </p:txBody>
      </p:sp>
      <p:grpSp>
        <p:nvGrpSpPr>
          <p:cNvPr id="361479" name="Group 7"/>
          <p:cNvGrpSpPr>
            <a:grpSpLocks/>
          </p:cNvGrpSpPr>
          <p:nvPr/>
        </p:nvGrpSpPr>
        <p:grpSpPr bwMode="auto">
          <a:xfrm>
            <a:off x="8633751" y="1295401"/>
            <a:ext cx="2325611" cy="2586038"/>
            <a:chOff x="2595" y="2688"/>
            <a:chExt cx="1099" cy="1629"/>
          </a:xfrm>
        </p:grpSpPr>
        <p:pic>
          <p:nvPicPr>
            <p:cNvPr id="3614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688"/>
              <a:ext cx="831" cy="1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1481" name="Rectangle 9"/>
            <p:cNvSpPr>
              <a:spLocks noChangeArrowheads="1"/>
            </p:cNvSpPr>
            <p:nvPr/>
          </p:nvSpPr>
          <p:spPr bwMode="auto">
            <a:xfrm>
              <a:off x="2595" y="4104"/>
              <a:ext cx="109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0000FF"/>
                  </a:solidFill>
                  <a:latin typeface="Arial" pitchFamily="34" charset="0"/>
                  <a:ea typeface="SimSun" pitchFamily="2" charset="-122"/>
                </a:rPr>
                <a:t>R1 =  R1 +,-,*,/ mem[B]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30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ChangeArrowheads="1"/>
          </p:cNvSpPr>
          <p:nvPr/>
        </p:nvSpPr>
        <p:spPr bwMode="auto">
          <a:xfrm>
            <a:off x="1320456" y="533400"/>
            <a:ext cx="954791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</a:pP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Memory-Register: </a:t>
            </a:r>
            <a:b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</a:b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Pros and Cons</a:t>
            </a:r>
          </a:p>
        </p:txBody>
      </p:sp>
      <p:sp>
        <p:nvSpPr>
          <p:cNvPr id="362499" name="Rectangle 3"/>
          <p:cNvSpPr>
            <a:spLocks noChangeArrowheads="1"/>
          </p:cNvSpPr>
          <p:nvPr/>
        </p:nvSpPr>
        <p:spPr bwMode="auto">
          <a:xfrm>
            <a:off x="558655" y="1981200"/>
            <a:ext cx="1102072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Pros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Some data can be accessed without loading first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Instruction format easy to encode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Good code density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endParaRPr lang="en-US" altLang="zh-CN" sz="2000">
              <a:latin typeface="Arial" pitchFamily="34" charset="0"/>
              <a:ea typeface="SimSun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Cons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Operands are not equivalent (poor orthogonal)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Variable number of clocks per instruction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May limit number of registers</a:t>
            </a:r>
          </a:p>
        </p:txBody>
      </p:sp>
    </p:spTree>
    <p:extLst>
      <p:ext uri="{BB962C8B-B14F-4D97-AF65-F5344CB8AC3E}">
        <p14:creationId xmlns:p14="http://schemas.microsoft.com/office/powerpoint/2010/main" val="38919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499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ChangeArrowheads="1"/>
          </p:cNvSpPr>
          <p:nvPr/>
        </p:nvSpPr>
        <p:spPr bwMode="auto">
          <a:xfrm>
            <a:off x="1320456" y="457200"/>
            <a:ext cx="95479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</a:pP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Load-Store Architectures</a:t>
            </a:r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761801" y="1657350"/>
            <a:ext cx="11122303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7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Instruction set: </a:t>
            </a:r>
            <a:endParaRPr lang="en-US" altLang="zh-CN" sz="2000">
              <a:latin typeface="Arial" pitchFamily="34" charset="0"/>
              <a:ea typeface="SimSun" pitchFamily="2" charset="-122"/>
            </a:endParaRP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add R1,  R2, R3 	sub R1, R2, R3 mul R1, R2, R3</a:t>
            </a: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load R1, &amp;A	store R1, &amp;A	move R1, R2</a:t>
            </a: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endParaRPr lang="en-US" altLang="zh-CN" sz="2000">
              <a:latin typeface="Arial" pitchFamily="34" charset="0"/>
              <a:ea typeface="SimSun" pitchFamily="2" charset="-122"/>
            </a:endParaRPr>
          </a:p>
          <a:p>
            <a:pPr marL="285750" indent="-285750" algn="l">
              <a:lnSpc>
                <a:spcPct val="7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Example: A*B - (A+C*B)</a:t>
            </a: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load R1, &amp;A		</a:t>
            </a: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load R2, &amp;B	</a:t>
            </a: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load R3, &amp;C</a:t>
            </a: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mul R7, R3, R2		/*	C*B 		*/</a:t>
            </a: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add R8, R7, R1   		/* 	A + C*B 	*/</a:t>
            </a: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mul R9, R1, R2		/* 	A*B 		*/</a:t>
            </a:r>
          </a:p>
          <a:p>
            <a:pPr marL="685800" lvl="1" indent="-228600" algn="l">
              <a:lnSpc>
                <a:spcPct val="70000"/>
              </a:lnSpc>
              <a:spcBef>
                <a:spcPct val="30000"/>
              </a:spcBef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sub R10, R9, R8		/*	A*B - (A+C*B) 	*/</a:t>
            </a:r>
          </a:p>
        </p:txBody>
      </p:sp>
      <p:grpSp>
        <p:nvGrpSpPr>
          <p:cNvPr id="363524" name="Group 4"/>
          <p:cNvGrpSpPr>
            <a:grpSpLocks/>
          </p:cNvGrpSpPr>
          <p:nvPr/>
        </p:nvGrpSpPr>
        <p:grpSpPr bwMode="auto">
          <a:xfrm>
            <a:off x="8761777" y="1657350"/>
            <a:ext cx="2217689" cy="2516188"/>
            <a:chOff x="4215" y="2688"/>
            <a:chExt cx="1048" cy="1585"/>
          </a:xfrm>
        </p:grpSpPr>
        <p:pic>
          <p:nvPicPr>
            <p:cNvPr id="36352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688"/>
              <a:ext cx="895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3526" name="Rectangle 6"/>
            <p:cNvSpPr>
              <a:spLocks noChangeArrowheads="1"/>
            </p:cNvSpPr>
            <p:nvPr/>
          </p:nvSpPr>
          <p:spPr bwMode="auto">
            <a:xfrm>
              <a:off x="4215" y="4060"/>
              <a:ext cx="88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0000FF"/>
                  </a:solidFill>
                  <a:latin typeface="Arial" pitchFamily="34" charset="0"/>
                  <a:ea typeface="SimSun" pitchFamily="2" charset="-122"/>
                </a:rPr>
                <a:t>R3 =  R1 +,-,*,/ 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ChangeArrowheads="1"/>
          </p:cNvSpPr>
          <p:nvPr/>
        </p:nvSpPr>
        <p:spPr bwMode="auto">
          <a:xfrm>
            <a:off x="1320456" y="457200"/>
            <a:ext cx="95479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</a:pP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Load-Store: </a:t>
            </a:r>
            <a:b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</a:b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Pros and Cons</a:t>
            </a:r>
          </a:p>
        </p:txBody>
      </p:sp>
      <p:sp>
        <p:nvSpPr>
          <p:cNvPr id="364547" name="Rectangle 3"/>
          <p:cNvSpPr>
            <a:spLocks noChangeArrowheads="1"/>
          </p:cNvSpPr>
          <p:nvPr/>
        </p:nvSpPr>
        <p:spPr bwMode="auto">
          <a:xfrm>
            <a:off x="558655" y="1981200"/>
            <a:ext cx="1102072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Pros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Simple, fixed length instruction encodings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Instructions take similar number of cycles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Relatively easy to pipeline and make superscalar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endParaRPr lang="en-US" altLang="zh-CN" sz="2000">
              <a:latin typeface="Arial" pitchFamily="34" charset="0"/>
              <a:ea typeface="SimSun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800">
                <a:latin typeface="Arial" pitchFamily="34" charset="0"/>
                <a:ea typeface="SimSun" pitchFamily="2" charset="-122"/>
              </a:rPr>
              <a:t>Cons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Higher instruction count 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Not all instructions need three operands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 sz="2000">
                <a:latin typeface="Arial" pitchFamily="34" charset="0"/>
                <a:ea typeface="SimSun" pitchFamily="2" charset="-122"/>
              </a:rPr>
              <a:t>Dependent on good compiler</a:t>
            </a:r>
          </a:p>
        </p:txBody>
      </p:sp>
    </p:spTree>
    <p:extLst>
      <p:ext uri="{BB962C8B-B14F-4D97-AF65-F5344CB8AC3E}">
        <p14:creationId xmlns:p14="http://schemas.microsoft.com/office/powerpoint/2010/main" val="4261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7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ChangeArrowheads="1"/>
          </p:cNvSpPr>
          <p:nvPr/>
        </p:nvSpPr>
        <p:spPr bwMode="auto">
          <a:xfrm>
            <a:off x="1320456" y="304800"/>
            <a:ext cx="95479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</a:pP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Registers:</a:t>
            </a:r>
            <a:b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</a:br>
            <a:r>
              <a:rPr lang="en-US" altLang="zh-CN" sz="3600">
                <a:solidFill>
                  <a:srgbClr val="3333CC"/>
                </a:solidFill>
                <a:latin typeface="Arial" pitchFamily="34" charset="0"/>
                <a:ea typeface="SimSun" pitchFamily="2" charset="-122"/>
              </a:rPr>
              <a:t>Advantages and Disadvantages</a:t>
            </a:r>
          </a:p>
        </p:txBody>
      </p:sp>
      <p:sp>
        <p:nvSpPr>
          <p:cNvPr id="365571" name="Rectangle 3"/>
          <p:cNvSpPr>
            <a:spLocks noChangeArrowheads="1"/>
          </p:cNvSpPr>
          <p:nvPr/>
        </p:nvSpPr>
        <p:spPr bwMode="auto">
          <a:xfrm>
            <a:off x="609441" y="1447800"/>
            <a:ext cx="1102072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Advantages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Faster than cache or main memory (no addressing mode or tags)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Deterministic (no misses)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Can replicate (multiple read ports)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Short identifier (typically 3 to 8 bits)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Reduce memory traffic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</a:pPr>
            <a:endParaRPr lang="en-US" altLang="zh-CN">
              <a:latin typeface="Arial" pitchFamily="34" charset="0"/>
              <a:ea typeface="SimSun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altLang="zh-CN" sz="2400">
                <a:latin typeface="Arial" pitchFamily="34" charset="0"/>
                <a:ea typeface="SimSun" pitchFamily="2" charset="-122"/>
              </a:rPr>
              <a:t>Disadvantages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Need to save and restore on procedure calls and context switch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Can’t take the address of a register (for pointers)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Fixed size (can’t store strings or structures efficiently)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Compiler must manage</a:t>
            </a:r>
          </a:p>
          <a:p>
            <a:pPr marL="685800" lvl="1" indent="-228600" algn="l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altLang="zh-CN">
                <a:latin typeface="Arial" pitchFamily="34" charset="0"/>
                <a:ea typeface="SimSun" pitchFamily="2" charset="-122"/>
              </a:rPr>
              <a:t>Limited number</a:t>
            </a:r>
          </a:p>
        </p:txBody>
      </p:sp>
      <p:sp>
        <p:nvSpPr>
          <p:cNvPr id="365572" name="Rectangle 4"/>
          <p:cNvSpPr>
            <a:spLocks noChangeArrowheads="1"/>
          </p:cNvSpPr>
          <p:nvPr/>
        </p:nvSpPr>
        <p:spPr bwMode="auto">
          <a:xfrm>
            <a:off x="1015736" y="5943601"/>
            <a:ext cx="964948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5000"/>
              </a:lnSpc>
              <a:spcBef>
                <a:spcPct val="30000"/>
              </a:spcBef>
              <a:buSzPct val="100000"/>
            </a:pPr>
            <a:r>
              <a:rPr lang="en-US" altLang="zh-CN" sz="2000">
                <a:solidFill>
                  <a:srgbClr val="CC0000"/>
                </a:solidFill>
                <a:latin typeface="Arial" pitchFamily="34" charset="0"/>
                <a:ea typeface="SimSun" pitchFamily="2" charset="-122"/>
              </a:rPr>
              <a:t>Every ISA designed after 1980 uses a load-store ISA (i.e RISC, to simplify CPU design).</a:t>
            </a:r>
          </a:p>
        </p:txBody>
      </p:sp>
    </p:spTree>
    <p:extLst>
      <p:ext uri="{BB962C8B-B14F-4D97-AF65-F5344CB8AC3E}">
        <p14:creationId xmlns:p14="http://schemas.microsoft.com/office/powerpoint/2010/main" val="304529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1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Self-Practice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Compute </a:t>
            </a:r>
            <a:r>
              <a:rPr lang="en-US" dirty="0">
                <a:solidFill>
                  <a:schemeClr val="bg1"/>
                </a:solidFill>
              </a:rPr>
              <a:t>f=(a-b)/(c-d*e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r>
              <a:rPr lang="en-US" dirty="0" smtClean="0"/>
              <a:t> using various ISA Architectures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Abroad\Denmark-2015\Day 3-5\DSC0142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8"/>
          <a:stretch/>
        </p:blipFill>
        <p:spPr bwMode="auto">
          <a:xfrm>
            <a:off x="0" y="-120659"/>
            <a:ext cx="12188825" cy="697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12" y="5562600"/>
            <a:ext cx="10056971" cy="1143000"/>
          </a:xfrm>
        </p:spPr>
        <p:txBody>
          <a:bodyPr/>
          <a:lstStyle/>
          <a:p>
            <a:r>
              <a:rPr lang="en-US" dirty="0" smtClean="0"/>
              <a:t>RECAP: Instruction Execution Cycle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88477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Desserts at Copenhagen 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words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Instruction</a:t>
            </a:r>
          </a:p>
          <a:p>
            <a:pPr lvl="1"/>
            <a:r>
              <a:rPr lang="en-US" dirty="0" smtClean="0"/>
              <a:t>Command given by user to computer</a:t>
            </a:r>
          </a:p>
          <a:p>
            <a:r>
              <a:rPr lang="en-US" dirty="0" smtClean="0"/>
              <a:t>Execution	</a:t>
            </a:r>
          </a:p>
          <a:p>
            <a:pPr lvl="1"/>
            <a:r>
              <a:rPr lang="en-US" dirty="0" smtClean="0"/>
              <a:t>Process by which computer performs instruction</a:t>
            </a:r>
          </a:p>
          <a:p>
            <a:r>
              <a:rPr lang="en-US" dirty="0" smtClean="0"/>
              <a:t>Instruction Execution</a:t>
            </a:r>
          </a:p>
          <a:p>
            <a:pPr lvl="1"/>
            <a:r>
              <a:rPr lang="en-US" dirty="0" smtClean="0"/>
              <a:t>A program to be executed by a processor consists of a set of instructions stored in memory</a:t>
            </a:r>
          </a:p>
          <a:p>
            <a:r>
              <a:rPr lang="en-US" dirty="0"/>
              <a:t>Program Counter </a:t>
            </a:r>
            <a:endParaRPr lang="en-US" dirty="0" smtClean="0"/>
          </a:p>
          <a:p>
            <a:pPr lvl="1"/>
            <a:r>
              <a:rPr lang="en-US" dirty="0" smtClean="0"/>
              <a:t>Register </a:t>
            </a:r>
            <a:r>
              <a:rPr lang="en-US" dirty="0"/>
              <a:t>in a computer processor that contains the address of the next instruction which will be </a:t>
            </a:r>
            <a:r>
              <a:rPr lang="en-US" dirty="0" smtClean="0"/>
              <a:t>executed</a:t>
            </a:r>
          </a:p>
          <a:p>
            <a:r>
              <a:rPr lang="en-US" dirty="0" smtClean="0"/>
              <a:t>Memory </a:t>
            </a:r>
            <a:r>
              <a:rPr lang="en-US" dirty="0"/>
              <a:t>Address Register (MAR) </a:t>
            </a:r>
            <a:endParaRPr lang="en-US" dirty="0" smtClean="0"/>
          </a:p>
          <a:p>
            <a:pPr lvl="1"/>
            <a:r>
              <a:rPr lang="en-US" dirty="0" smtClean="0"/>
              <a:t>holds </a:t>
            </a:r>
            <a:r>
              <a:rPr lang="en-US" dirty="0"/>
              <a:t>the Memory Location of data that needs to be accessed</a:t>
            </a:r>
          </a:p>
        </p:txBody>
      </p:sp>
    </p:spTree>
    <p:extLst>
      <p:ext uri="{BB962C8B-B14F-4D97-AF65-F5344CB8AC3E}">
        <p14:creationId xmlns:p14="http://schemas.microsoft.com/office/powerpoint/2010/main" val="64672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words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Register (IR) </a:t>
            </a:r>
            <a:endParaRPr lang="en-US" dirty="0"/>
          </a:p>
          <a:p>
            <a:pPr lvl="1"/>
            <a:r>
              <a:rPr lang="en-US" dirty="0" smtClean="0"/>
              <a:t>part </a:t>
            </a:r>
            <a:r>
              <a:rPr lang="en-US" dirty="0"/>
              <a:t>of CPU control unit that stores the instruction currently being executed or </a:t>
            </a:r>
            <a:r>
              <a:rPr lang="en-US" dirty="0" smtClean="0"/>
              <a:t>decoded</a:t>
            </a:r>
          </a:p>
          <a:p>
            <a:r>
              <a:rPr lang="en-US" dirty="0" smtClean="0"/>
              <a:t>Memory </a:t>
            </a:r>
            <a:r>
              <a:rPr lang="en-US" dirty="0"/>
              <a:t>Buffer Register (MBR) </a:t>
            </a:r>
            <a:endParaRPr lang="en-US" dirty="0" smtClean="0"/>
          </a:p>
          <a:p>
            <a:pPr lvl="1"/>
            <a:r>
              <a:rPr lang="en-US" dirty="0" smtClean="0"/>
              <a:t>stores </a:t>
            </a:r>
            <a:r>
              <a:rPr lang="en-US" dirty="0"/>
              <a:t>the data being transferred to and from immediate access store also known as Memory Data Register (MDR</a:t>
            </a:r>
            <a:r>
              <a:rPr lang="en-US" dirty="0" smtClean="0"/>
              <a:t>)</a:t>
            </a:r>
          </a:p>
          <a:p>
            <a:r>
              <a:rPr lang="en-US" dirty="0"/>
              <a:t>Instruction </a:t>
            </a:r>
            <a:r>
              <a:rPr lang="en-US" dirty="0" smtClean="0"/>
              <a:t>Register(IR)</a:t>
            </a:r>
          </a:p>
          <a:p>
            <a:pPr lvl="1"/>
            <a:r>
              <a:rPr lang="en-US" dirty="0" smtClean="0"/>
              <a:t>Holds </a:t>
            </a:r>
            <a:r>
              <a:rPr lang="en-US" dirty="0"/>
              <a:t>the last instruction fetched</a:t>
            </a:r>
          </a:p>
        </p:txBody>
      </p:sp>
    </p:spTree>
    <p:extLst>
      <p:ext uri="{BB962C8B-B14F-4D97-AF65-F5344CB8AC3E}">
        <p14:creationId xmlns:p14="http://schemas.microsoft.com/office/powerpoint/2010/main" val="361011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9212" y="1600201"/>
            <a:ext cx="5180172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Assume that I bought a car. I know how to drive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It </a:t>
            </a:r>
            <a:r>
              <a:rPr lang="en-US" dirty="0"/>
              <a:t>is enough to learn how to start it, how to shift gears and how to apply brakes etc. to drive a car, you do not need to learn how to repair if anything </a:t>
            </a:r>
            <a:r>
              <a:rPr lang="en-US" dirty="0" smtClean="0"/>
              <a:t>fails</a:t>
            </a:r>
          </a:p>
          <a:p>
            <a:r>
              <a:rPr lang="en-US" dirty="0" smtClean="0"/>
              <a:t>Knowing </a:t>
            </a:r>
            <a:r>
              <a:rPr lang="en-US" dirty="0"/>
              <a:t>how to drive a car is nothing but computer organization</a:t>
            </a:r>
          </a:p>
        </p:txBody>
      </p:sp>
      <p:pic>
        <p:nvPicPr>
          <p:cNvPr id="4098" name="Picture 2" descr="Image result for car driving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600"/>
            <a:ext cx="5715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40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instruction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670417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is a process of getting the instruction from the memory, decoding it to the machine language and executing it. So, three basic steps of the cycle are:</a:t>
            </a:r>
          </a:p>
          <a:p>
            <a:pPr lvl="1"/>
            <a:r>
              <a:rPr lang="en-US" dirty="0"/>
              <a:t>Fetch the </a:t>
            </a:r>
            <a:r>
              <a:rPr lang="en-US" dirty="0" smtClean="0"/>
              <a:t>instruction</a:t>
            </a:r>
            <a:endParaRPr lang="en-US" dirty="0"/>
          </a:p>
          <a:p>
            <a:pPr lvl="1"/>
            <a:r>
              <a:rPr lang="en-US" dirty="0" smtClean="0"/>
              <a:t>Decode it</a:t>
            </a:r>
          </a:p>
          <a:p>
            <a:pPr lvl="1"/>
            <a:r>
              <a:rPr lang="en-US" dirty="0" smtClean="0"/>
              <a:t>Execute</a:t>
            </a:r>
          </a:p>
          <a:p>
            <a:r>
              <a:rPr lang="en-US" dirty="0" smtClean="0"/>
              <a:t>The </a:t>
            </a:r>
            <a:r>
              <a:rPr lang="en-US" dirty="0"/>
              <a:t>whole process of fetching the instructions from the memory, decoding it to the machine language and executing it, is termed as a instruction cycle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AutoShape 2" descr="https://cdncontribute.geeksforgeeks.org/wp-content/uploads/Screenshot-from-2018-03-29-00-57-5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Instruction Cyc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instruction execution cycle in computer architectu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ttps://edux.pjwstk.edu.pl/mat/264/lec/ark9/Image7508.gif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Image result for instruction execution cycle in computer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057400"/>
            <a:ext cx="38100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168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instruction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670417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Step1: </a:t>
            </a:r>
            <a:r>
              <a:rPr lang="en-US" b="1" dirty="0" smtClean="0"/>
              <a:t>Fetch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this step the instructions are fetched from the memory and are put into the instruction </a:t>
            </a:r>
            <a:r>
              <a:rPr lang="en-US" dirty="0" smtClean="0"/>
              <a:t>register</a:t>
            </a:r>
            <a:endParaRPr lang="en-US" dirty="0"/>
          </a:p>
          <a:p>
            <a:pPr lvl="1"/>
            <a:r>
              <a:rPr lang="en-US" dirty="0"/>
              <a:t>The instructions are decoded to the machine </a:t>
            </a:r>
            <a:r>
              <a:rPr lang="en-US" dirty="0" smtClean="0"/>
              <a:t>language</a:t>
            </a:r>
            <a:endParaRPr lang="en-US" dirty="0"/>
          </a:p>
          <a:p>
            <a:pPr lvl="1"/>
            <a:r>
              <a:rPr lang="en-US" dirty="0"/>
              <a:t>Gets the accurate address from the memory in case it is not </a:t>
            </a:r>
            <a:r>
              <a:rPr lang="en-US" dirty="0" smtClean="0"/>
              <a:t>correct</a:t>
            </a:r>
            <a:endParaRPr lang="en-US" dirty="0"/>
          </a:p>
          <a:p>
            <a:r>
              <a:rPr lang="en-US" b="1" dirty="0"/>
              <a:t>Step2: </a:t>
            </a:r>
            <a:r>
              <a:rPr lang="en-US" b="1" dirty="0" smtClean="0"/>
              <a:t>Execute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simply executes the instructions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AutoShape 2" descr="https://cdncontribute.geeksforgeeks.org/wp-content/uploads/Screenshot-from-2018-03-29-00-57-5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Instruction Cyc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instruction execution cycle in computer architectu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ttps://edux.pjwstk.edu.pl/mat/264/lec/ark9/Image7508.gif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Image result for instruction execution cycle in computer archite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79"/>
          <a:stretch/>
        </p:blipFill>
        <p:spPr bwMode="auto">
          <a:xfrm>
            <a:off x="7313612" y="2552991"/>
            <a:ext cx="4505325" cy="247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821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7389971" cy="1143000"/>
          </a:xfrm>
        </p:spPr>
        <p:txBody>
          <a:bodyPr/>
          <a:lstStyle/>
          <a:p>
            <a:r>
              <a:rPr lang="en-US" dirty="0"/>
              <a:t>The instruction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738997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phases, which belong to the instruction execution cycle last time intervals, which are determined by timing signals coming from the </a:t>
            </a:r>
            <a:r>
              <a:rPr lang="en-US" dirty="0" smtClean="0"/>
              <a:t>clock</a:t>
            </a:r>
          </a:p>
          <a:p>
            <a:r>
              <a:rPr lang="en-US" dirty="0" smtClean="0"/>
              <a:t>In </a:t>
            </a:r>
            <a:r>
              <a:rPr lang="en-US" dirty="0"/>
              <a:t>each phase, the control signal generator provides signals, which stimulate appropriate </a:t>
            </a:r>
            <a:r>
              <a:rPr lang="en-US" dirty="0" smtClean="0"/>
              <a:t>operations</a:t>
            </a:r>
          </a:p>
          <a:p>
            <a:r>
              <a:rPr lang="en-US" dirty="0" smtClean="0"/>
              <a:t>It </a:t>
            </a:r>
            <a:r>
              <a:rPr lang="en-US" dirty="0"/>
              <a:t>is done by opening information transfer paths (e.g. busses) and activating desired operations in executive units (e.g. ALU - addition/subtraction, program counter increment, et similar)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-1"/>
            <a:ext cx="3732213" cy="6893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Abroad\Boston - NH - 2016\IMG_548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1" b="5079"/>
          <a:stretch/>
        </p:blipFill>
        <p:spPr bwMode="auto">
          <a:xfrm>
            <a:off x="-34245" y="-304800"/>
            <a:ext cx="12223070" cy="791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298" y="152400"/>
            <a:ext cx="387531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Little Endian </a:t>
            </a:r>
            <a:r>
              <a:rPr lang="en-US" dirty="0" err="1" smtClean="0">
                <a:solidFill>
                  <a:srgbClr val="C00000"/>
                </a:solidFill>
              </a:rPr>
              <a:t>vs</a:t>
            </a:r>
            <a:r>
              <a:rPr lang="en-US" dirty="0" smtClean="0">
                <a:solidFill>
                  <a:srgbClr val="C00000"/>
                </a:solidFill>
              </a:rPr>
              <a:t> Big Endian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5613" y="6356350"/>
            <a:ext cx="2843212" cy="365125"/>
          </a:xfrm>
        </p:spPr>
        <p:txBody>
          <a:bodyPr/>
          <a:lstStyle/>
          <a:p>
            <a:fld id="{F73DB6DB-7499-4228-9BC0-66809057D22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8990012" y="76200"/>
            <a:ext cx="319881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Lunch @ Boston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Endian vs. Little Endian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Most memories are byte-addressable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Data stored by the byte</a:t>
            </a:r>
          </a:p>
          <a:p>
            <a:pPr>
              <a:lnSpc>
                <a:spcPct val="80000"/>
              </a:lnSpc>
            </a:pPr>
            <a:r>
              <a:rPr lang="en-US" sz="2800"/>
              <a:t>But the word size of most CPU’s is a word, which occupies multiple bytes (e.g., 32 bit word is 4 bytes)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Alignment problem:  may need multiple memory accesses to retrieve an odd address (unaligned access) vs. even address (aligned access)</a:t>
            </a:r>
          </a:p>
          <a:p>
            <a:pPr>
              <a:lnSpc>
                <a:spcPct val="80000"/>
              </a:lnSpc>
            </a:pPr>
            <a:r>
              <a:rPr lang="en-US" sz="2800"/>
              <a:t>Two ways to store multi-byte data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Big Endian: Store most significant bytes first (not bits!)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Little Endian: Store least significant bytes first</a:t>
            </a:r>
          </a:p>
        </p:txBody>
      </p:sp>
    </p:spTree>
    <p:extLst>
      <p:ext uri="{BB962C8B-B14F-4D97-AF65-F5344CB8AC3E}">
        <p14:creationId xmlns:p14="http://schemas.microsoft.com/office/powerpoint/2010/main" val="2983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Endian Byte Order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62" y="1981200"/>
            <a:ext cx="10969943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E.g. given 12345678 in hex to store</a:t>
            </a:r>
          </a:p>
          <a:p>
            <a:pPr>
              <a:lnSpc>
                <a:spcPct val="80000"/>
              </a:lnSpc>
            </a:pPr>
            <a:r>
              <a:rPr lang="en-US" sz="2400"/>
              <a:t>Big Endian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Byte 0: 12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Byte 1: 34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Byte 2: 56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Byte 3: 78  </a:t>
            </a:r>
          </a:p>
          <a:p>
            <a:pPr>
              <a:lnSpc>
                <a:spcPct val="80000"/>
              </a:lnSpc>
            </a:pPr>
            <a:r>
              <a:rPr lang="en-US" sz="2400"/>
              <a:t>Little Endian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Byte 0: 78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Byte 1: 56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Byte 2: 34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Byte 3: 12</a:t>
            </a:r>
          </a:p>
          <a:p>
            <a:pPr>
              <a:lnSpc>
                <a:spcPct val="80000"/>
              </a:lnSpc>
            </a:pPr>
            <a:r>
              <a:rPr lang="en-US" sz="2400"/>
              <a:t>Note: This is the internal storage format, usually invisible to the user</a:t>
            </a:r>
          </a:p>
        </p:txBody>
      </p:sp>
    </p:spTree>
    <p:extLst>
      <p:ext uri="{BB962C8B-B14F-4D97-AF65-F5344CB8AC3E}">
        <p14:creationId xmlns:p14="http://schemas.microsoft.com/office/powerpoint/2010/main" val="203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575583" y="6229350"/>
            <a:ext cx="25393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4164515" y="6229350"/>
            <a:ext cx="38597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/>
          <a:p>
            <a:r>
              <a:rPr lang="en-US"/>
              <a:t>Standard…What Standard?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80000"/>
              </a:lnSpc>
            </a:pPr>
            <a:r>
              <a:rPr lang="en-US" sz="2800"/>
              <a:t>Intel (80x86), VAX are little-endian</a:t>
            </a:r>
          </a:p>
          <a:p>
            <a:pPr>
              <a:lnSpc>
                <a:spcPct val="80000"/>
              </a:lnSpc>
            </a:pPr>
            <a:r>
              <a:rPr lang="en-US" sz="2800"/>
              <a:t>IBM 370, Motorola 680x0 (Mac), and most RISC systems are big-endian</a:t>
            </a:r>
          </a:p>
          <a:p>
            <a:pPr>
              <a:lnSpc>
                <a:spcPct val="80000"/>
              </a:lnSpc>
            </a:pPr>
            <a:r>
              <a:rPr lang="en-US" sz="2800"/>
              <a:t>Makes it problematic to translate data back and forth between say a Mac/PC</a:t>
            </a:r>
          </a:p>
          <a:p>
            <a:pPr>
              <a:lnSpc>
                <a:spcPct val="80000"/>
              </a:lnSpc>
            </a:pPr>
            <a:r>
              <a:rPr lang="en-US" sz="2800"/>
              <a:t>Internet is big-endian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Why? Useful control bits in the Most Significant Byte can be processed as the data streams in to avoid processing the rest of the data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Makes writing Internet programs on PC more awkward!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Must convert back and forth</a:t>
            </a:r>
          </a:p>
        </p:txBody>
      </p:sp>
    </p:spTree>
    <p:extLst>
      <p:ext uri="{BB962C8B-B14F-4D97-AF65-F5344CB8AC3E}">
        <p14:creationId xmlns:p14="http://schemas.microsoft.com/office/powerpoint/2010/main" val="399203772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118585" y="152400"/>
            <a:ext cx="80976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/>
            <a:r>
              <a:rPr lang="en-US" sz="3200">
                <a:solidFill>
                  <a:srgbClr val="000000"/>
                </a:solidFill>
              </a:rPr>
              <a:t>Little-Endian vs. Big-Endian Representation 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4052363" y="987425"/>
            <a:ext cx="3733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A0 B1 C2 D3 E4 F5 67 89</a:t>
            </a:r>
            <a:r>
              <a:rPr lang="en-US" sz="2400" baseline="-25000">
                <a:solidFill>
                  <a:srgbClr val="000000"/>
                </a:solidFill>
              </a:rPr>
              <a:t>16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449650" y="1509713"/>
            <a:ext cx="766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LSB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30170" y="1484313"/>
            <a:ext cx="851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MSB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6200218" y="2895600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2260011" y="3357563"/>
            <a:ext cx="2539339" cy="289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2260011" y="373856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2245199" y="4089400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2260011" y="483076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2262128" y="5181600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>
            <a:off x="2260011" y="5532438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>
            <a:off x="2260011" y="587216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>
            <a:off x="2264243" y="446246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2670538" y="3362325"/>
            <a:ext cx="13150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MSB = A0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3521356" y="3730625"/>
            <a:ext cx="484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B1</a:t>
            </a:r>
          </a:p>
        </p:txBody>
      </p:sp>
      <p:sp>
        <p:nvSpPr>
          <p:cNvPr id="32785" name="Text Box 17"/>
          <p:cNvSpPr txBox="1">
            <a:spLocks noChangeArrowheads="1"/>
          </p:cNvSpPr>
          <p:nvPr/>
        </p:nvSpPr>
        <p:spPr bwMode="auto">
          <a:xfrm>
            <a:off x="3510776" y="4098926"/>
            <a:ext cx="4988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C2</a:t>
            </a:r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3519240" y="4440239"/>
            <a:ext cx="4988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D3</a:t>
            </a:r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>
            <a:off x="3521356" y="4800601"/>
            <a:ext cx="484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E4</a:t>
            </a:r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>
            <a:off x="3521355" y="5143501"/>
            <a:ext cx="47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F5</a:t>
            </a:r>
          </a:p>
        </p:txBody>
      </p:sp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3546749" y="5502276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67</a:t>
            </a:r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2786925" y="5848351"/>
            <a:ext cx="12009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LSB = 89</a:t>
            </a:r>
          </a:p>
        </p:txBody>
      </p:sp>
      <p:sp>
        <p:nvSpPr>
          <p:cNvPr id="32791" name="Line 23"/>
          <p:cNvSpPr>
            <a:spLocks noChangeShapeType="1"/>
          </p:cNvSpPr>
          <p:nvPr/>
        </p:nvSpPr>
        <p:spPr bwMode="auto">
          <a:xfrm>
            <a:off x="2266360" y="30591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2" name="Line 24"/>
          <p:cNvSpPr>
            <a:spLocks noChangeShapeType="1"/>
          </p:cNvSpPr>
          <p:nvPr/>
        </p:nvSpPr>
        <p:spPr bwMode="auto">
          <a:xfrm>
            <a:off x="4807814" y="307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>
            <a:off x="2268476" y="62706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Line 26"/>
          <p:cNvSpPr>
            <a:spLocks noChangeShapeType="1"/>
          </p:cNvSpPr>
          <p:nvPr/>
        </p:nvSpPr>
        <p:spPr bwMode="auto">
          <a:xfrm>
            <a:off x="4795118" y="62499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5" name="Text Box 27"/>
          <p:cNvSpPr txBox="1">
            <a:spLocks noChangeArrowheads="1"/>
          </p:cNvSpPr>
          <p:nvPr/>
        </p:nvSpPr>
        <p:spPr bwMode="auto">
          <a:xfrm>
            <a:off x="2234618" y="2209801"/>
            <a:ext cx="19415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Big-Endian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2796" name="Text Box 28"/>
          <p:cNvSpPr txBox="1">
            <a:spLocks noChangeArrowheads="1"/>
          </p:cNvSpPr>
          <p:nvPr/>
        </p:nvSpPr>
        <p:spPr bwMode="auto">
          <a:xfrm>
            <a:off x="7414869" y="2133601"/>
            <a:ext cx="22605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Little-Endian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8329030" y="3311525"/>
            <a:ext cx="2539339" cy="289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798" name="Line 30"/>
          <p:cNvSpPr>
            <a:spLocks noChangeShapeType="1"/>
          </p:cNvSpPr>
          <p:nvPr/>
        </p:nvSpPr>
        <p:spPr bwMode="auto">
          <a:xfrm>
            <a:off x="8329030" y="3692525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9" name="Line 31"/>
          <p:cNvSpPr>
            <a:spLocks noChangeShapeType="1"/>
          </p:cNvSpPr>
          <p:nvPr/>
        </p:nvSpPr>
        <p:spPr bwMode="auto">
          <a:xfrm>
            <a:off x="8314218" y="404336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0" name="Line 32"/>
          <p:cNvSpPr>
            <a:spLocks noChangeShapeType="1"/>
          </p:cNvSpPr>
          <p:nvPr/>
        </p:nvSpPr>
        <p:spPr bwMode="auto">
          <a:xfrm>
            <a:off x="8329030" y="4784725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1" name="Line 33"/>
          <p:cNvSpPr>
            <a:spLocks noChangeShapeType="1"/>
          </p:cNvSpPr>
          <p:nvPr/>
        </p:nvSpPr>
        <p:spPr bwMode="auto">
          <a:xfrm>
            <a:off x="8331147" y="513556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2" name="Line 34"/>
          <p:cNvSpPr>
            <a:spLocks noChangeShapeType="1"/>
          </p:cNvSpPr>
          <p:nvPr/>
        </p:nvSpPr>
        <p:spPr bwMode="auto">
          <a:xfrm>
            <a:off x="8329030" y="5486400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3" name="Line 35"/>
          <p:cNvSpPr>
            <a:spLocks noChangeShapeType="1"/>
          </p:cNvSpPr>
          <p:nvPr/>
        </p:nvSpPr>
        <p:spPr bwMode="auto">
          <a:xfrm>
            <a:off x="8329030" y="5826125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>
            <a:off x="8333262" y="4416425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5" name="Text Box 37"/>
          <p:cNvSpPr txBox="1">
            <a:spLocks noChangeArrowheads="1"/>
          </p:cNvSpPr>
          <p:nvPr/>
        </p:nvSpPr>
        <p:spPr bwMode="auto">
          <a:xfrm>
            <a:off x="8800925" y="3316289"/>
            <a:ext cx="12009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LSB = 89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2806" name="Text Box 38"/>
          <p:cNvSpPr txBox="1">
            <a:spLocks noChangeArrowheads="1"/>
          </p:cNvSpPr>
          <p:nvPr/>
        </p:nvSpPr>
        <p:spPr bwMode="auto">
          <a:xfrm>
            <a:off x="6411830" y="2819400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2807" name="Text Box 39"/>
          <p:cNvSpPr txBox="1">
            <a:spLocks noChangeArrowheads="1"/>
          </p:cNvSpPr>
          <p:nvPr/>
        </p:nvSpPr>
        <p:spPr bwMode="auto">
          <a:xfrm>
            <a:off x="6411830" y="6172200"/>
            <a:ext cx="920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MAX</a:t>
            </a:r>
          </a:p>
        </p:txBody>
      </p:sp>
      <p:sp>
        <p:nvSpPr>
          <p:cNvPr id="32808" name="Text Box 40"/>
          <p:cNvSpPr txBox="1">
            <a:spLocks noChangeArrowheads="1"/>
          </p:cNvSpPr>
          <p:nvPr/>
        </p:nvSpPr>
        <p:spPr bwMode="auto">
          <a:xfrm>
            <a:off x="9541476" y="3684589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67</a:t>
            </a:r>
          </a:p>
        </p:txBody>
      </p:sp>
      <p:sp>
        <p:nvSpPr>
          <p:cNvPr id="32809" name="Text Box 41"/>
          <p:cNvSpPr txBox="1">
            <a:spLocks noChangeArrowheads="1"/>
          </p:cNvSpPr>
          <p:nvPr/>
        </p:nvSpPr>
        <p:spPr bwMode="auto">
          <a:xfrm>
            <a:off x="9530896" y="4052889"/>
            <a:ext cx="47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F5</a:t>
            </a:r>
          </a:p>
        </p:txBody>
      </p:sp>
      <p:sp>
        <p:nvSpPr>
          <p:cNvPr id="32810" name="Text Box 42"/>
          <p:cNvSpPr txBox="1">
            <a:spLocks noChangeArrowheads="1"/>
          </p:cNvSpPr>
          <p:nvPr/>
        </p:nvSpPr>
        <p:spPr bwMode="auto">
          <a:xfrm>
            <a:off x="9539361" y="4394201"/>
            <a:ext cx="484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E4</a:t>
            </a:r>
          </a:p>
        </p:txBody>
      </p:sp>
      <p:sp>
        <p:nvSpPr>
          <p:cNvPr id="32811" name="Text Box 43"/>
          <p:cNvSpPr txBox="1">
            <a:spLocks noChangeArrowheads="1"/>
          </p:cNvSpPr>
          <p:nvPr/>
        </p:nvSpPr>
        <p:spPr bwMode="auto">
          <a:xfrm>
            <a:off x="9541476" y="4754564"/>
            <a:ext cx="4988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D3</a:t>
            </a:r>
          </a:p>
        </p:txBody>
      </p:sp>
      <p:sp>
        <p:nvSpPr>
          <p:cNvPr id="32812" name="Text Box 44"/>
          <p:cNvSpPr txBox="1">
            <a:spLocks noChangeArrowheads="1"/>
          </p:cNvSpPr>
          <p:nvPr/>
        </p:nvSpPr>
        <p:spPr bwMode="auto">
          <a:xfrm>
            <a:off x="9541476" y="5097464"/>
            <a:ext cx="4988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C2</a:t>
            </a:r>
          </a:p>
        </p:txBody>
      </p:sp>
      <p:sp>
        <p:nvSpPr>
          <p:cNvPr id="32813" name="Text Box 45"/>
          <p:cNvSpPr txBox="1">
            <a:spLocks noChangeArrowheads="1"/>
          </p:cNvSpPr>
          <p:nvPr/>
        </p:nvSpPr>
        <p:spPr bwMode="auto">
          <a:xfrm>
            <a:off x="9566869" y="5456239"/>
            <a:ext cx="484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B1</a:t>
            </a:r>
          </a:p>
        </p:txBody>
      </p:sp>
      <p:sp>
        <p:nvSpPr>
          <p:cNvPr id="32814" name="Text Box 46"/>
          <p:cNvSpPr txBox="1">
            <a:spLocks noChangeArrowheads="1"/>
          </p:cNvSpPr>
          <p:nvPr/>
        </p:nvSpPr>
        <p:spPr bwMode="auto">
          <a:xfrm>
            <a:off x="8777647" y="5802314"/>
            <a:ext cx="13150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MSB = A0</a:t>
            </a:r>
          </a:p>
        </p:txBody>
      </p:sp>
      <p:sp>
        <p:nvSpPr>
          <p:cNvPr id="32815" name="Line 47"/>
          <p:cNvSpPr>
            <a:spLocks noChangeShapeType="1"/>
          </p:cNvSpPr>
          <p:nvPr/>
        </p:nvSpPr>
        <p:spPr bwMode="auto">
          <a:xfrm>
            <a:off x="8320566" y="30130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Line 48"/>
          <p:cNvSpPr>
            <a:spLocks noChangeShapeType="1"/>
          </p:cNvSpPr>
          <p:nvPr/>
        </p:nvSpPr>
        <p:spPr bwMode="auto">
          <a:xfrm>
            <a:off x="10862021" y="30162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7" name="Line 49"/>
          <p:cNvSpPr>
            <a:spLocks noChangeShapeType="1"/>
          </p:cNvSpPr>
          <p:nvPr/>
        </p:nvSpPr>
        <p:spPr bwMode="auto">
          <a:xfrm>
            <a:off x="8320566" y="62245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8" name="Line 50"/>
          <p:cNvSpPr>
            <a:spLocks noChangeShapeType="1"/>
          </p:cNvSpPr>
          <p:nvPr/>
        </p:nvSpPr>
        <p:spPr bwMode="auto">
          <a:xfrm>
            <a:off x="10864137" y="62039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9" name="Text Box 51"/>
          <p:cNvSpPr txBox="1">
            <a:spLocks noChangeArrowheads="1"/>
          </p:cNvSpPr>
          <p:nvPr/>
        </p:nvSpPr>
        <p:spPr bwMode="auto">
          <a:xfrm>
            <a:off x="6411831" y="4572001"/>
            <a:ext cx="1020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4231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3122921" y="130175"/>
            <a:ext cx="66688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/>
            <a:r>
              <a:rPr lang="en-US" sz="3200">
                <a:solidFill>
                  <a:srgbClr val="000000"/>
                </a:solidFill>
              </a:rPr>
              <a:t>Little-Endian vs. Big-Endian Camps 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>
            <a:off x="5694467" y="989014"/>
            <a:ext cx="0" cy="2282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278134" y="3260726"/>
            <a:ext cx="19415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Big-Endian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8633751" y="3124201"/>
            <a:ext cx="22605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Little-Endian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5906079" y="912813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5874336" y="2879725"/>
            <a:ext cx="920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MAX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5815086" y="1938339"/>
            <a:ext cx="1020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1650570" y="1223963"/>
            <a:ext cx="2539339" cy="1497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>
            <a:off x="1650570" y="160496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>
            <a:off x="1654802" y="232886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2437766" y="1219201"/>
            <a:ext cx="80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MSB 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2422953" y="2316164"/>
            <a:ext cx="670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LSB</a:t>
            </a:r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>
            <a:off x="1652687" y="9286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>
            <a:off x="4179329" y="9207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2539339" y="1752601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>
            <a:off x="1646338" y="27162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Line 18"/>
          <p:cNvSpPr>
            <a:spLocks noChangeShapeType="1"/>
          </p:cNvSpPr>
          <p:nvPr/>
        </p:nvSpPr>
        <p:spPr bwMode="auto">
          <a:xfrm>
            <a:off x="4185676" y="2730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7857137" y="1179513"/>
            <a:ext cx="2539339" cy="1497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>
            <a:off x="7857137" y="156051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Line 21"/>
          <p:cNvSpPr>
            <a:spLocks noChangeShapeType="1"/>
          </p:cNvSpPr>
          <p:nvPr/>
        </p:nvSpPr>
        <p:spPr bwMode="auto">
          <a:xfrm>
            <a:off x="7861369" y="2284413"/>
            <a:ext cx="25393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Text Box 22"/>
          <p:cNvSpPr txBox="1">
            <a:spLocks noChangeArrowheads="1"/>
          </p:cNvSpPr>
          <p:nvPr/>
        </p:nvSpPr>
        <p:spPr bwMode="auto">
          <a:xfrm>
            <a:off x="8644332" y="1174751"/>
            <a:ext cx="7344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LSB 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8629520" y="2271714"/>
            <a:ext cx="7409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MSB</a:t>
            </a:r>
          </a:p>
        </p:txBody>
      </p:sp>
      <p:grpSp>
        <p:nvGrpSpPr>
          <p:cNvPr id="33816" name="Group 24"/>
          <p:cNvGrpSpPr>
            <a:grpSpLocks/>
          </p:cNvGrpSpPr>
          <p:nvPr/>
        </p:nvGrpSpPr>
        <p:grpSpPr bwMode="auto">
          <a:xfrm>
            <a:off x="7863485" y="881064"/>
            <a:ext cx="2541455" cy="319087"/>
            <a:chOff x="1071" y="1927"/>
            <a:chExt cx="1201" cy="201"/>
          </a:xfrm>
        </p:grpSpPr>
        <p:sp>
          <p:nvSpPr>
            <p:cNvPr id="33835" name="Line 25"/>
            <p:cNvSpPr>
              <a:spLocks noChangeShapeType="1"/>
            </p:cNvSpPr>
            <p:nvPr/>
          </p:nvSpPr>
          <p:spPr bwMode="auto">
            <a:xfrm>
              <a:off x="1071" y="192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6" name="Line 26"/>
            <p:cNvSpPr>
              <a:spLocks noChangeShapeType="1"/>
            </p:cNvSpPr>
            <p:nvPr/>
          </p:nvSpPr>
          <p:spPr bwMode="auto">
            <a:xfrm>
              <a:off x="2272" y="19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17" name="Text Box 27"/>
          <p:cNvSpPr txBox="1">
            <a:spLocks noChangeArrowheads="1"/>
          </p:cNvSpPr>
          <p:nvPr/>
        </p:nvSpPr>
        <p:spPr bwMode="auto">
          <a:xfrm>
            <a:off x="8745906" y="1708151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33818" name="Line 28"/>
          <p:cNvSpPr>
            <a:spLocks noChangeShapeType="1"/>
          </p:cNvSpPr>
          <p:nvPr/>
        </p:nvSpPr>
        <p:spPr bwMode="auto">
          <a:xfrm>
            <a:off x="7869834" y="26717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Line 29"/>
          <p:cNvSpPr>
            <a:spLocks noChangeShapeType="1"/>
          </p:cNvSpPr>
          <p:nvPr/>
        </p:nvSpPr>
        <p:spPr bwMode="auto">
          <a:xfrm>
            <a:off x="10409173" y="26860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Text Box 30"/>
          <p:cNvSpPr txBox="1">
            <a:spLocks noChangeArrowheads="1"/>
          </p:cNvSpPr>
          <p:nvPr/>
        </p:nvSpPr>
        <p:spPr bwMode="auto">
          <a:xfrm>
            <a:off x="713132" y="4083051"/>
            <a:ext cx="25508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Motorola 68xx, 680x0</a:t>
            </a:r>
          </a:p>
        </p:txBody>
      </p:sp>
      <p:sp>
        <p:nvSpPr>
          <p:cNvPr id="33821" name="Text Box 31"/>
          <p:cNvSpPr txBox="1">
            <a:spLocks noChangeArrowheads="1"/>
          </p:cNvSpPr>
          <p:nvPr/>
        </p:nvSpPr>
        <p:spPr bwMode="auto">
          <a:xfrm>
            <a:off x="9746828" y="4183064"/>
            <a:ext cx="696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Intel</a:t>
            </a:r>
          </a:p>
        </p:txBody>
      </p:sp>
      <p:sp>
        <p:nvSpPr>
          <p:cNvPr id="33822" name="Text Box 32"/>
          <p:cNvSpPr txBox="1">
            <a:spLocks noChangeArrowheads="1"/>
          </p:cNvSpPr>
          <p:nvPr/>
        </p:nvSpPr>
        <p:spPr bwMode="auto">
          <a:xfrm>
            <a:off x="1830441" y="4540251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IBM</a:t>
            </a:r>
          </a:p>
        </p:txBody>
      </p:sp>
      <p:sp>
        <p:nvSpPr>
          <p:cNvPr id="33823" name="Text Box 33"/>
          <p:cNvSpPr txBox="1">
            <a:spLocks noChangeArrowheads="1"/>
          </p:cNvSpPr>
          <p:nvPr/>
        </p:nvSpPr>
        <p:spPr bwMode="auto">
          <a:xfrm>
            <a:off x="886653" y="5016501"/>
            <a:ext cx="2048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Hewlett-Packard</a:t>
            </a:r>
          </a:p>
        </p:txBody>
      </p:sp>
      <p:sp>
        <p:nvSpPr>
          <p:cNvPr id="33824" name="Text Box 34"/>
          <p:cNvSpPr txBox="1">
            <a:spLocks noChangeArrowheads="1"/>
          </p:cNvSpPr>
          <p:nvPr/>
        </p:nvSpPr>
        <p:spPr bwMode="auto">
          <a:xfrm>
            <a:off x="9393437" y="5224464"/>
            <a:ext cx="13123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DEC VAX</a:t>
            </a:r>
          </a:p>
        </p:txBody>
      </p:sp>
      <p:sp>
        <p:nvSpPr>
          <p:cNvPr id="33825" name="Text Box 35"/>
          <p:cNvSpPr txBox="1">
            <a:spLocks noChangeArrowheads="1"/>
          </p:cNvSpPr>
          <p:nvPr/>
        </p:nvSpPr>
        <p:spPr bwMode="auto">
          <a:xfrm>
            <a:off x="886653" y="6078539"/>
            <a:ext cx="1981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Internet TCP/IP</a:t>
            </a:r>
          </a:p>
        </p:txBody>
      </p:sp>
      <p:sp>
        <p:nvSpPr>
          <p:cNvPr id="33826" name="Text Box 36"/>
          <p:cNvSpPr txBox="1">
            <a:spLocks noChangeArrowheads="1"/>
          </p:cNvSpPr>
          <p:nvPr/>
        </p:nvSpPr>
        <p:spPr bwMode="auto">
          <a:xfrm>
            <a:off x="785080" y="5564189"/>
            <a:ext cx="21709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Sun SuperSPARC</a:t>
            </a:r>
          </a:p>
        </p:txBody>
      </p:sp>
      <p:sp>
        <p:nvSpPr>
          <p:cNvPr id="33827" name="Text Box 37"/>
          <p:cNvSpPr txBox="1">
            <a:spLocks noChangeArrowheads="1"/>
          </p:cNvSpPr>
          <p:nvPr/>
        </p:nvSpPr>
        <p:spPr bwMode="auto">
          <a:xfrm>
            <a:off x="5385515" y="4124325"/>
            <a:ext cx="1535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Bi-Endian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3828" name="Text Box 38"/>
          <p:cNvSpPr txBox="1">
            <a:spLocks noChangeArrowheads="1"/>
          </p:cNvSpPr>
          <p:nvPr/>
        </p:nvSpPr>
        <p:spPr bwMode="auto">
          <a:xfrm>
            <a:off x="4979221" y="4810126"/>
            <a:ext cx="23699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Motorola Power PC</a:t>
            </a:r>
          </a:p>
        </p:txBody>
      </p:sp>
      <p:sp>
        <p:nvSpPr>
          <p:cNvPr id="33829" name="Text Box 39"/>
          <p:cNvSpPr txBox="1">
            <a:spLocks noChangeArrowheads="1"/>
          </p:cNvSpPr>
          <p:nvPr/>
        </p:nvSpPr>
        <p:spPr bwMode="auto">
          <a:xfrm>
            <a:off x="4776073" y="5343526"/>
            <a:ext cx="27029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Silicon Graphics MIPS</a:t>
            </a:r>
          </a:p>
        </p:txBody>
      </p:sp>
      <p:sp>
        <p:nvSpPr>
          <p:cNvPr id="33830" name="Rectangle 40"/>
          <p:cNvSpPr>
            <a:spLocks noChangeArrowheads="1"/>
          </p:cNvSpPr>
          <p:nvPr/>
        </p:nvSpPr>
        <p:spPr bwMode="auto">
          <a:xfrm>
            <a:off x="408412" y="4048126"/>
            <a:ext cx="4048128" cy="24177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31" name="Rectangle 41"/>
          <p:cNvSpPr>
            <a:spLocks noChangeArrowheads="1"/>
          </p:cNvSpPr>
          <p:nvPr/>
        </p:nvSpPr>
        <p:spPr bwMode="auto">
          <a:xfrm>
            <a:off x="8938472" y="4038601"/>
            <a:ext cx="2683234" cy="24304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32" name="Rectangle 42"/>
          <p:cNvSpPr>
            <a:spLocks noChangeArrowheads="1"/>
          </p:cNvSpPr>
          <p:nvPr/>
        </p:nvSpPr>
        <p:spPr bwMode="auto">
          <a:xfrm>
            <a:off x="4674500" y="4733925"/>
            <a:ext cx="3758221" cy="1295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833" name="Text Box 43"/>
          <p:cNvSpPr txBox="1">
            <a:spLocks noChangeArrowheads="1"/>
          </p:cNvSpPr>
          <p:nvPr/>
        </p:nvSpPr>
        <p:spPr bwMode="auto">
          <a:xfrm>
            <a:off x="9547913" y="5740401"/>
            <a:ext cx="9621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RS 232</a:t>
            </a:r>
          </a:p>
        </p:txBody>
      </p:sp>
      <p:sp>
        <p:nvSpPr>
          <p:cNvPr id="33834" name="Text Box 44"/>
          <p:cNvSpPr txBox="1">
            <a:spLocks noChangeArrowheads="1"/>
          </p:cNvSpPr>
          <p:nvPr/>
        </p:nvSpPr>
        <p:spPr bwMode="auto">
          <a:xfrm>
            <a:off x="9700274" y="4648201"/>
            <a:ext cx="7986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AMD</a:t>
            </a:r>
          </a:p>
        </p:txBody>
      </p:sp>
    </p:spTree>
    <p:extLst>
      <p:ext uri="{BB962C8B-B14F-4D97-AF65-F5344CB8AC3E}">
        <p14:creationId xmlns:p14="http://schemas.microsoft.com/office/powerpoint/2010/main" val="347142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Abroad\Exchange-2014\Exchange Pics\DSC081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5" b="7142"/>
          <a:stretch/>
        </p:blipFill>
        <p:spPr bwMode="auto">
          <a:xfrm>
            <a:off x="0" y="0"/>
            <a:ext cx="125330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-24161"/>
            <a:ext cx="4572000" cy="1143000"/>
          </a:xfrm>
        </p:spPr>
        <p:txBody>
          <a:bodyPr/>
          <a:lstStyle/>
          <a:p>
            <a:r>
              <a:rPr lang="en-US" dirty="0" smtClean="0"/>
              <a:t>RISC </a:t>
            </a:r>
            <a:r>
              <a:rPr lang="en-US" dirty="0" err="1" smtClean="0"/>
              <a:t>vs</a:t>
            </a:r>
            <a:r>
              <a:rPr lang="en-US" dirty="0" smtClean="0"/>
              <a:t> CISC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4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600200"/>
            <a:ext cx="5943600" cy="4525963"/>
          </a:xfrm>
        </p:spPr>
        <p:txBody>
          <a:bodyPr>
            <a:normAutofit/>
          </a:bodyPr>
          <a:lstStyle/>
          <a:p>
            <a:r>
              <a:rPr lang="en-US" dirty="0"/>
              <a:t>If I have to repair my car then I should drive it to a mechanic because he would knows how it was manufactured and how to repair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This </a:t>
            </a:r>
            <a:r>
              <a:rPr lang="en-US" dirty="0"/>
              <a:t>is computer architecture</a:t>
            </a:r>
          </a:p>
        </p:txBody>
      </p:sp>
      <p:sp>
        <p:nvSpPr>
          <p:cNvPr id="4" name="AutoShape 4" descr="Image result for car repair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car repair carto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 descr="Image result for car repair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676400"/>
            <a:ext cx="3727553" cy="43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4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800"/>
              <a:t>CISC-  </a:t>
            </a:r>
            <a:r>
              <a:rPr lang="en-GB" sz="2600" b="1"/>
              <a:t>Complex Instruction Set Computer</a:t>
            </a:r>
            <a:r>
              <a:rPr lang="en-GB" b="1"/>
              <a:t>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sz="2400"/>
              <a:t>Memory in those days was expensive</a:t>
            </a:r>
          </a:p>
          <a:p>
            <a:pPr lvl="1">
              <a:lnSpc>
                <a:spcPct val="80000"/>
              </a:lnSpc>
            </a:pPr>
            <a:r>
              <a:rPr lang="en-GB" sz="2000"/>
              <a:t>bigger program-&gt;more storage-&gt;more money</a:t>
            </a:r>
          </a:p>
          <a:p>
            <a:pPr>
              <a:lnSpc>
                <a:spcPct val="80000"/>
              </a:lnSpc>
            </a:pPr>
            <a:r>
              <a:rPr lang="en-GB" sz="2400"/>
              <a:t>Hence needed to </a:t>
            </a:r>
            <a:r>
              <a:rPr lang="en-GB" sz="2400" i="1"/>
              <a:t>reduce </a:t>
            </a:r>
            <a:r>
              <a:rPr lang="en-GB" sz="2400"/>
              <a:t>the number of instructions per program</a:t>
            </a:r>
          </a:p>
          <a:p>
            <a:pPr>
              <a:lnSpc>
                <a:spcPct val="80000"/>
              </a:lnSpc>
            </a:pPr>
            <a:r>
              <a:rPr lang="en-GB" sz="2400"/>
              <a:t>Number of instructions are reduced by having </a:t>
            </a:r>
            <a:r>
              <a:rPr lang="en-GB" sz="2400" i="1"/>
              <a:t>multiple operations </a:t>
            </a:r>
            <a:r>
              <a:rPr lang="en-GB" sz="2400"/>
              <a:t>within a single instruction</a:t>
            </a:r>
          </a:p>
          <a:p>
            <a:pPr>
              <a:lnSpc>
                <a:spcPct val="80000"/>
              </a:lnSpc>
            </a:pPr>
            <a:r>
              <a:rPr lang="en-GB" sz="2400"/>
              <a:t>Multiple operations lead to many different kinds of instructions that access memory</a:t>
            </a:r>
          </a:p>
          <a:p>
            <a:pPr>
              <a:lnSpc>
                <a:spcPct val="80000"/>
              </a:lnSpc>
            </a:pPr>
            <a:r>
              <a:rPr lang="en-GB" sz="2400"/>
              <a:t>In turn making instruction length variable and fetch-decode-execute time unpredictable – making it more complex</a:t>
            </a:r>
          </a:p>
          <a:p>
            <a:pPr>
              <a:lnSpc>
                <a:spcPct val="80000"/>
              </a:lnSpc>
            </a:pPr>
            <a:r>
              <a:rPr lang="en-GB" sz="2400"/>
              <a:t>Thus hardware handles the complexity</a:t>
            </a:r>
          </a:p>
          <a:p>
            <a:pPr>
              <a:lnSpc>
                <a:spcPct val="80000"/>
              </a:lnSpc>
            </a:pPr>
            <a:r>
              <a:rPr lang="en-GB" sz="2400"/>
              <a:t>Example: x86 ISA</a:t>
            </a:r>
          </a:p>
        </p:txBody>
      </p:sp>
    </p:spTree>
    <p:extLst>
      <p:ext uri="{BB962C8B-B14F-4D97-AF65-F5344CB8AC3E}">
        <p14:creationId xmlns:p14="http://schemas.microsoft.com/office/powerpoint/2010/main" val="1514330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RISC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Attempt to make architecture simpler</a:t>
            </a:r>
          </a:p>
          <a:p>
            <a:r>
              <a:rPr lang="en-GB"/>
              <a:t>Reduced number of instructions</a:t>
            </a:r>
          </a:p>
          <a:p>
            <a:r>
              <a:rPr lang="en-GB"/>
              <a:t>Make them all the same format if poss.</a:t>
            </a:r>
          </a:p>
          <a:p>
            <a:r>
              <a:rPr lang="en-GB"/>
              <a:t>Reduce the number of memory accesses required by increasing the number of registers</a:t>
            </a:r>
          </a:p>
          <a:p>
            <a:r>
              <a:rPr lang="en-GB"/>
              <a:t>Reduce the number of addressing modes</a:t>
            </a:r>
          </a:p>
          <a:p>
            <a:r>
              <a:rPr lang="en-GB"/>
              <a:t>Allow pipelining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74511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characteristics of most RISC processors are…</a:t>
            </a:r>
          </a:p>
          <a:p>
            <a:r>
              <a:rPr lang="en-GB"/>
              <a:t>A large number of GP registers</a:t>
            </a:r>
          </a:p>
          <a:p>
            <a:r>
              <a:rPr lang="en-GB"/>
              <a:t>A small number of simple instructions that mostly have the same format</a:t>
            </a:r>
          </a:p>
          <a:p>
            <a:r>
              <a:rPr lang="en-GB"/>
              <a:t>A minimal number of addressing modes</a:t>
            </a:r>
          </a:p>
          <a:p>
            <a:r>
              <a:rPr lang="en-GB"/>
              <a:t>Optimisation of instruction pipeline</a:t>
            </a:r>
          </a:p>
        </p:txBody>
      </p:sp>
    </p:spTree>
    <p:extLst>
      <p:ext uri="{BB962C8B-B14F-4D97-AF65-F5344CB8AC3E}">
        <p14:creationId xmlns:p14="http://schemas.microsoft.com/office/powerpoint/2010/main" val="33997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Reduced Instruction Set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9441" y="1600201"/>
            <a:ext cx="10969943" cy="48767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MIPS = Reduced Instruction Set Computer (</a:t>
            </a:r>
            <a:r>
              <a:rPr lang="en-US" dirty="0" err="1" smtClean="0"/>
              <a:t>RlSC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≈ 200 instructions, 32 bits each, 3 formats</a:t>
            </a:r>
          </a:p>
          <a:p>
            <a:pPr lvl="1"/>
            <a:r>
              <a:rPr lang="en-US" dirty="0" smtClean="0"/>
              <a:t>all operands in registers</a:t>
            </a:r>
          </a:p>
          <a:p>
            <a:pPr lvl="2"/>
            <a:r>
              <a:rPr lang="en-US" dirty="0" smtClean="0"/>
              <a:t>almost all are 32 bits each</a:t>
            </a:r>
          </a:p>
          <a:p>
            <a:pPr lvl="1"/>
            <a:r>
              <a:rPr lang="en-US" dirty="0" smtClean="0"/>
              <a:t>≈ 1 addressing mode: </a:t>
            </a:r>
            <a:r>
              <a:rPr lang="en-US" dirty="0" err="1" smtClean="0"/>
              <a:t>Mem</a:t>
            </a:r>
            <a:r>
              <a:rPr lang="en-US" dirty="0" smtClean="0"/>
              <a:t>[</a:t>
            </a:r>
            <a:r>
              <a:rPr lang="en-US" dirty="0" err="1" smtClean="0"/>
              <a:t>reg</a:t>
            </a:r>
            <a:r>
              <a:rPr lang="en-US" dirty="0" smtClean="0"/>
              <a:t> + </a:t>
            </a:r>
            <a:r>
              <a:rPr lang="en-US" dirty="0" err="1" smtClean="0"/>
              <a:t>imm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en-US" dirty="0" smtClean="0"/>
              <a:t>x86 = Complex Instruction Set Computer (</a:t>
            </a:r>
            <a:r>
              <a:rPr lang="en-US" dirty="0" err="1" smtClean="0"/>
              <a:t>ClSC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&gt; 1000 instructions, 1 to 15 bytes each</a:t>
            </a:r>
          </a:p>
          <a:p>
            <a:pPr lvl="1"/>
            <a:r>
              <a:rPr lang="en-US" dirty="0" smtClean="0"/>
              <a:t>operands in dedicated registers,  general purpose registers,  memory, on stack, …</a:t>
            </a:r>
          </a:p>
          <a:p>
            <a:pPr lvl="2"/>
            <a:r>
              <a:rPr lang="en-US" dirty="0" smtClean="0"/>
              <a:t>can be 1, 2, 4, 8 bytes, signed or unsigned</a:t>
            </a:r>
          </a:p>
          <a:p>
            <a:pPr lvl="1"/>
            <a:r>
              <a:rPr lang="en-US" dirty="0" smtClean="0"/>
              <a:t>10s of addressing modes</a:t>
            </a:r>
          </a:p>
          <a:p>
            <a:pPr lvl="2"/>
            <a:r>
              <a:rPr lang="en-US" dirty="0" smtClean="0"/>
              <a:t>e.g.  </a:t>
            </a:r>
            <a:r>
              <a:rPr lang="en-US" dirty="0" err="1" smtClean="0"/>
              <a:t>Mem</a:t>
            </a:r>
            <a:r>
              <a:rPr lang="en-US" dirty="0" smtClean="0"/>
              <a:t>[segment + </a:t>
            </a:r>
            <a:r>
              <a:rPr lang="en-US" dirty="0" err="1" smtClean="0"/>
              <a:t>reg</a:t>
            </a:r>
            <a:r>
              <a:rPr lang="en-US" dirty="0" smtClean="0"/>
              <a:t> + </a:t>
            </a:r>
            <a:r>
              <a:rPr lang="en-US" dirty="0" err="1" smtClean="0"/>
              <a:t>reg</a:t>
            </a:r>
            <a:r>
              <a:rPr lang="en-US" dirty="0" smtClean="0"/>
              <a:t>*scale + offset]</a:t>
            </a:r>
          </a:p>
        </p:txBody>
      </p:sp>
      <p:sp>
        <p:nvSpPr>
          <p:cNvPr id="4" name="Oval 3"/>
          <p:cNvSpPr/>
          <p:nvPr/>
        </p:nvSpPr>
        <p:spPr>
          <a:xfrm>
            <a:off x="1370012" y="2982686"/>
            <a:ext cx="534512" cy="4572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884612" y="1981200"/>
            <a:ext cx="4266089" cy="4572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MUL instruction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CISC	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instruction takes two inputs: the memory location of the two numbers to multiply, it then performs the multiplication and stores the result in the first memory </a:t>
            </a:r>
            <a:r>
              <a:rPr lang="en-US" dirty="0" smtClean="0"/>
              <a:t>location</a:t>
            </a:r>
            <a:endParaRPr lang="en-US" dirty="0"/>
          </a:p>
          <a:p>
            <a:pPr marL="0" indent="0">
              <a:buNone/>
            </a:pPr>
            <a:r>
              <a:rPr lang="en-US" b="1" i="1" dirty="0"/>
              <a:t>MUL 1200, 1201</a:t>
            </a:r>
            <a:endParaRPr lang="en-US" i="1" dirty="0"/>
          </a:p>
          <a:p>
            <a:r>
              <a:rPr lang="en-US" dirty="0"/>
              <a:t>Where MUL takes the value from either two memory locations (say 1200 and 1201) or two registers, finds their product and stores the result in location </a:t>
            </a:r>
            <a:r>
              <a:rPr lang="en-US" dirty="0" smtClean="0"/>
              <a:t>1200</a:t>
            </a:r>
          </a:p>
          <a:p>
            <a:r>
              <a:rPr lang="en-US" dirty="0"/>
              <a:t>Since in a CISC style instruction, the CPU has to do more work in a single instruction, so clock speeds are slightly </a:t>
            </a:r>
            <a:r>
              <a:rPr lang="en-US" dirty="0" smtClean="0"/>
              <a:t>slower</a:t>
            </a:r>
          </a:p>
          <a:p>
            <a:r>
              <a:rPr lang="en-US" dirty="0" smtClean="0"/>
              <a:t>Number </a:t>
            </a:r>
            <a:r>
              <a:rPr lang="en-US" dirty="0"/>
              <a:t>of general purpose registers are less as more transistors need to be used to decode the instructions.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RISC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We </a:t>
            </a:r>
            <a:r>
              <a:rPr lang="en-US" dirty="0"/>
              <a:t>have to first load the data from the memory using the LOAD instruction, then multiply the numbers, and the store the result in the memory.</a:t>
            </a:r>
          </a:p>
          <a:p>
            <a:pPr marL="0" indent="0">
              <a:buNone/>
            </a:pPr>
            <a:r>
              <a:rPr lang="en-US" b="1" i="1" dirty="0"/>
              <a:t>Load A, 1200</a:t>
            </a:r>
            <a:endParaRPr lang="en-US" i="1" dirty="0"/>
          </a:p>
          <a:p>
            <a:pPr marL="0" indent="0">
              <a:buNone/>
            </a:pPr>
            <a:r>
              <a:rPr lang="en-US" b="1" i="1" dirty="0"/>
              <a:t>Load B, 1201</a:t>
            </a:r>
            <a:endParaRPr lang="en-US" i="1" dirty="0"/>
          </a:p>
          <a:p>
            <a:pPr marL="0" indent="0">
              <a:buNone/>
            </a:pPr>
            <a:r>
              <a:rPr lang="en-US" b="1" i="1" dirty="0" err="1"/>
              <a:t>Mul</a:t>
            </a:r>
            <a:r>
              <a:rPr lang="en-US" b="1" i="1" dirty="0"/>
              <a:t> A, B</a:t>
            </a:r>
            <a:endParaRPr lang="en-US" i="1" dirty="0"/>
          </a:p>
          <a:p>
            <a:pPr marL="0" indent="0">
              <a:buNone/>
            </a:pPr>
            <a:r>
              <a:rPr lang="en-US" b="1" i="1" dirty="0"/>
              <a:t>Store 1200, A</a:t>
            </a:r>
            <a:endParaRPr lang="en-US" i="1" dirty="0"/>
          </a:p>
          <a:p>
            <a:r>
              <a:rPr lang="en-US" dirty="0"/>
              <a:t>Here the Load instruction stores the data from a memory location like 1200 into a register A or </a:t>
            </a:r>
            <a:r>
              <a:rPr lang="en-US" dirty="0" smtClean="0"/>
              <a:t>B</a:t>
            </a:r>
          </a:p>
          <a:p>
            <a:r>
              <a:rPr lang="en-US" dirty="0" err="1" smtClean="0"/>
              <a:t>Mul</a:t>
            </a:r>
            <a:r>
              <a:rPr lang="en-US" dirty="0" smtClean="0"/>
              <a:t> </a:t>
            </a:r>
            <a:r>
              <a:rPr lang="en-US" dirty="0"/>
              <a:t>multiplies values in the two registers stores it in </a:t>
            </a:r>
            <a:r>
              <a:rPr lang="en-US" dirty="0" smtClean="0"/>
              <a:t>A</a:t>
            </a:r>
          </a:p>
          <a:p>
            <a:r>
              <a:rPr lang="en-US" dirty="0" smtClean="0"/>
              <a:t>Then </a:t>
            </a:r>
            <a:r>
              <a:rPr lang="en-US" dirty="0"/>
              <a:t>finally we store the value of A in 1200 (or any other memory location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</a:t>
            </a:r>
            <a:r>
              <a:rPr lang="en-US" dirty="0"/>
              <a:t>RISC architectures, </a:t>
            </a:r>
            <a:r>
              <a:rPr lang="en-US" dirty="0" smtClean="0"/>
              <a:t>operations are allowed only on </a:t>
            </a:r>
            <a:r>
              <a:rPr lang="en-US" dirty="0"/>
              <a:t>Registers and not directly on the memory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45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 </a:t>
            </a:r>
            <a:r>
              <a:rPr lang="en-US" dirty="0" err="1" smtClean="0"/>
              <a:t>vs</a:t>
            </a:r>
            <a:r>
              <a:rPr lang="en-US" dirty="0" smtClean="0"/>
              <a:t> RISC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01836"/>
              </p:ext>
            </p:extLst>
          </p:nvPr>
        </p:nvGraphicFramePr>
        <p:xfrm>
          <a:off x="531812" y="1371600"/>
          <a:ext cx="10859169" cy="519827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619723"/>
                <a:gridCol w="3619723"/>
                <a:gridCol w="3619723"/>
              </a:tblGrid>
              <a:tr h="63363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Architectural </a:t>
                      </a:r>
                      <a:r>
                        <a:rPr lang="en-US" sz="1800" b="1" dirty="0" smtClean="0"/>
                        <a:t>Characteristics</a:t>
                      </a:r>
                      <a:endParaRPr lang="en-US" sz="1800" b="1" dirty="0"/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Complex Instruction Set Computer(CISC)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Reduced Instruction Set Computer(RISC)</a:t>
                      </a:r>
                    </a:p>
                  </a:txBody>
                  <a:tcPr marL="90519" marR="90519" marT="45260" marB="45260" anchor="ctr"/>
                </a:tc>
              </a:tr>
              <a:tr h="905193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Instruction size and format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Large set of instructions with variable formats (16-64 bits per instruction).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Small set of instructions with fixed format (32 bit).</a:t>
                      </a:r>
                    </a:p>
                  </a:txBody>
                  <a:tcPr marL="90519" marR="90519" marT="45260" marB="45260" anchor="ctr"/>
                </a:tc>
              </a:tr>
              <a:tr h="362077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Data transfer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Memory to memory.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Register to register.</a:t>
                      </a:r>
                    </a:p>
                  </a:txBody>
                  <a:tcPr marL="90519" marR="90519" marT="45260" marB="45260" anchor="ctr"/>
                </a:tc>
              </a:tr>
              <a:tr h="905193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CPU control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Most micro coded using control memory (ROM) but modern CISC use hardwired control.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Mostly hardwired without control memory.</a:t>
                      </a:r>
                    </a:p>
                  </a:txBody>
                  <a:tcPr marL="90519" marR="90519" marT="45260" marB="45260" anchor="ctr"/>
                </a:tc>
              </a:tr>
              <a:tr h="362077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Instruction type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register based instructions.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Register based instructions.</a:t>
                      </a:r>
                    </a:p>
                  </a:txBody>
                  <a:tcPr marL="90519" marR="90519" marT="45260" marB="45260" anchor="ctr"/>
                </a:tc>
              </a:tr>
              <a:tr h="362077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Memory access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More memory access.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Less memory access.</a:t>
                      </a:r>
                    </a:p>
                  </a:txBody>
                  <a:tcPr marL="90519" marR="90519" marT="45260" marB="45260" anchor="ctr"/>
                </a:tc>
              </a:tr>
              <a:tr h="362077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Clocks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Includes multi-clocks.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Includes single clock.</a:t>
                      </a:r>
                    </a:p>
                  </a:txBody>
                  <a:tcPr marL="90519" marR="90519" marT="45260" marB="45260" anchor="ctr"/>
                </a:tc>
              </a:tr>
              <a:tr h="63363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Instruction nature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Instructions are complex.</a:t>
                      </a:r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Instructions are reduced and simple.</a:t>
                      </a:r>
                    </a:p>
                  </a:txBody>
                  <a:tcPr marL="90519" marR="90519" marT="45260" marB="45260" anchor="ctr"/>
                </a:tc>
              </a:tr>
              <a:tr h="63363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Example</a:t>
                      </a:r>
                      <a:endParaRPr lang="en-US" sz="1800" b="1" dirty="0"/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INTEL</a:t>
                      </a:r>
                      <a:endParaRPr lang="en-US" sz="1800" dirty="0"/>
                    </a:p>
                  </a:txBody>
                  <a:tcPr marL="90519" marR="90519" marT="45260" marB="452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MIPS, IBM</a:t>
                      </a:r>
                      <a:endParaRPr lang="en-US" sz="1800" dirty="0"/>
                    </a:p>
                  </a:txBody>
                  <a:tcPr marL="90519" marR="90519" marT="45260" marB="4526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192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Abroad\Europe-Selected\DSC017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9" b="10635"/>
          <a:stretch/>
        </p:blipFill>
        <p:spPr bwMode="auto">
          <a:xfrm>
            <a:off x="-34245" y="0"/>
            <a:ext cx="124132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2" y="5410200"/>
            <a:ext cx="1005697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Processor Architecture based on memory usage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8990012" y="76200"/>
            <a:ext cx="319881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000" dirty="0" smtClean="0">
                <a:solidFill>
                  <a:srgbClr val="C00000"/>
                </a:solidFill>
              </a:rPr>
              <a:t>Palace of Versailles @ Paris 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543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Harvard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00201"/>
            <a:ext cx="5942171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Harvard architecture stores machine instructions and data in separate memory units that are connected by different </a:t>
            </a:r>
            <a:r>
              <a:rPr lang="en-US" dirty="0" smtClean="0"/>
              <a:t>busses</a:t>
            </a:r>
          </a:p>
          <a:p>
            <a:r>
              <a:rPr lang="en-US" dirty="0" smtClean="0"/>
              <a:t>In </a:t>
            </a:r>
            <a:r>
              <a:rPr lang="en-US" dirty="0"/>
              <a:t>this case, there are at least two memory address spaces to work with, so there is a memory register for machine instructions and another memory register for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Computers </a:t>
            </a:r>
            <a:r>
              <a:rPr lang="en-US" dirty="0"/>
              <a:t>designed with the Harvard architecture are able to run a program and access data independently, and therefore </a:t>
            </a:r>
            <a:r>
              <a:rPr lang="en-US" dirty="0" smtClean="0"/>
              <a:t>simultaneously</a:t>
            </a:r>
          </a:p>
          <a:p>
            <a:r>
              <a:rPr lang="en-US" dirty="0" smtClean="0"/>
              <a:t>Harvard </a:t>
            </a:r>
            <a:r>
              <a:rPr lang="en-US" dirty="0"/>
              <a:t>architecture has a strict separation between data and code.</a:t>
            </a:r>
            <a:endParaRPr lang="en-US" dirty="0"/>
          </a:p>
        </p:txBody>
      </p:sp>
      <p:pic>
        <p:nvPicPr>
          <p:cNvPr id="15362" name="Picture 2" descr="Von-Neumann and Harv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235" y="1905000"/>
            <a:ext cx="5178590" cy="32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71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Von Neumann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525637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Von Neumann architecture is based on the stored-program computer concept, where instruction data and program data are stored in the same </a:t>
            </a:r>
            <a:r>
              <a:rPr lang="en-US" dirty="0" smtClean="0"/>
              <a:t>memory</a:t>
            </a:r>
          </a:p>
          <a:p>
            <a:r>
              <a:rPr lang="en-US" dirty="0" smtClean="0"/>
              <a:t>It has </a:t>
            </a:r>
            <a:r>
              <a:rPr lang="en-US" dirty="0"/>
              <a:t>only one bus which is used for both data transfers and instruction fetches, and therefore data transfers and instruction fetches must be scheduled - they can not be performed at the same time.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AutoShape 2" descr="Image result for von neumann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1981200"/>
            <a:ext cx="57054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91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253343"/>
            <a:ext cx="515302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5" descr="Image result for von neumann architecture vs harvard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253343"/>
            <a:ext cx="6210527" cy="311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17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Computer </a:t>
            </a:r>
            <a:r>
              <a:rPr lang="en-US" sz="3600" dirty="0"/>
              <a:t>Architecture is the </a:t>
            </a:r>
            <a:r>
              <a:rPr lang="en-US" sz="3600" b="1" i="1" dirty="0"/>
              <a:t>“What</a:t>
            </a:r>
            <a:r>
              <a:rPr lang="en-US" sz="3600" b="1" i="1" dirty="0" smtClean="0"/>
              <a:t>”</a:t>
            </a:r>
            <a:r>
              <a:rPr lang="en-US" sz="3600" dirty="0"/>
              <a:t>	</a:t>
            </a:r>
            <a:br>
              <a:rPr lang="en-US" sz="3600" dirty="0"/>
            </a:br>
            <a:r>
              <a:rPr lang="en-US" sz="3600" dirty="0" smtClean="0"/>
              <a:t>Computer </a:t>
            </a:r>
            <a:r>
              <a:rPr lang="en-US" sz="3600" dirty="0"/>
              <a:t>Organization is the </a:t>
            </a:r>
            <a:r>
              <a:rPr lang="en-US" sz="3600" b="1" i="1" dirty="0"/>
              <a:t>“How</a:t>
            </a:r>
            <a:r>
              <a:rPr lang="en-US" sz="3600" b="1" i="1" dirty="0" smtClean="0"/>
              <a:t>”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8767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 </a:t>
            </a:r>
            <a:r>
              <a:rPr lang="en-US" dirty="0"/>
              <a:t>tells you what the system </a:t>
            </a:r>
            <a:r>
              <a:rPr lang="en-US" dirty="0" smtClean="0"/>
              <a:t>does</a:t>
            </a:r>
          </a:p>
          <a:p>
            <a:pPr lvl="1"/>
            <a:r>
              <a:rPr lang="en-US" dirty="0" smtClean="0"/>
              <a:t>So</a:t>
            </a:r>
            <a:r>
              <a:rPr lang="en-US" dirty="0"/>
              <a:t>, knowing about the architecture is basically knowing what functionalities will your system </a:t>
            </a:r>
            <a:r>
              <a:rPr lang="en-US" dirty="0" smtClean="0"/>
              <a:t>display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you can expect to get out of </a:t>
            </a:r>
            <a:r>
              <a:rPr lang="en-US" dirty="0" smtClean="0"/>
              <a:t>it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 </a:t>
            </a:r>
            <a:r>
              <a:rPr lang="en-US" dirty="0"/>
              <a:t>tells you how exactly all units in your system have been arranged and interconnected to help realize the architectural goals your system claims to have achieved.</a:t>
            </a:r>
          </a:p>
          <a:p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is why two systems from two different companies can provide the same functionalities to a user but one seems to be working better than the other or is more user friendly. That’s because despite the architectural similarities, there is a fundamental difference in it’s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3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Photos and videos\ganesh photography\DSC015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4" b="3751"/>
          <a:stretch/>
        </p:blipFill>
        <p:spPr bwMode="auto">
          <a:xfrm>
            <a:off x="379412" y="-23092"/>
            <a:ext cx="11224760" cy="68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860800" cy="365125"/>
          </a:xfrm>
        </p:spPr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5613" y="6356350"/>
            <a:ext cx="2843212" cy="365125"/>
          </a:xfrm>
        </p:spPr>
        <p:txBody>
          <a:bodyPr/>
          <a:lstStyle/>
          <a:p>
            <a:fld id="{F73DB6DB-7499-4228-9BC0-66809057D22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6475412" y="5562600"/>
            <a:ext cx="4951412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Addressing Modes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8990012" y="76200"/>
            <a:ext cx="3198813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000" dirty="0" smtClean="0"/>
              <a:t>Singapore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0074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Modes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793358"/>
              </p:ext>
            </p:extLst>
          </p:nvPr>
        </p:nvGraphicFramePr>
        <p:xfrm>
          <a:off x="609600" y="1600200"/>
          <a:ext cx="1096962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AutoShape 2" descr="https://media.geeksforgeeks.org/wp-content/uploads/20190305161651/co-300x159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50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Modes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153268"/>
              </p:ext>
            </p:extLst>
          </p:nvPr>
        </p:nvGraphicFramePr>
        <p:xfrm>
          <a:off x="609600" y="1600200"/>
          <a:ext cx="1096962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3733800"/>
            <a:ext cx="5362575" cy="594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4" descr="am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600200"/>
            <a:ext cx="49625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4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75612" y="4622494"/>
            <a:ext cx="3730625" cy="13973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 </a:t>
            </a:r>
            <a:r>
              <a:rPr lang="en-US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Hours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Monday 1120-1210  @ My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office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</a:t>
            </a:r>
            <a:r>
              <a:rPr lang="en-US" dirty="0" err="1" smtClean="0"/>
              <a:t>vs</a:t>
            </a:r>
            <a:r>
              <a:rPr lang="en-US" dirty="0" smtClean="0"/>
              <a:t> Architecture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952673"/>
              </p:ext>
            </p:extLst>
          </p:nvPr>
        </p:nvGraphicFramePr>
        <p:xfrm>
          <a:off x="227012" y="1524000"/>
          <a:ext cx="11582402" cy="480340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7912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912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05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</a:rPr>
                        <a:t>Computer Architecture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0571" marR="70571" marT="70571" marB="7057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</a:rPr>
                        <a:t>Computer Organization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0571" marR="70571" marT="70571" marB="7057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Computer Architecture is concerned with the way hardware components are connected together to form a computer system.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Computer Organization is concerned with the structure and behaviour of a computer system as seen by the user.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83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It acts as the interface between hardware and software.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It deals with the components of a connection in a system.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2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Computer Architecture helps us to understand the functionalities of a system.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Computer Organization tells us how exactly all the units in the system are arranged and interconnected.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 programmer can view architecture in terms of instructions, addressing modes and registers.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Whereas Organization expresses the realization of architecture.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83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While designing a computer system architecture is considered first.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An organization is done on the basis of architecture.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283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Computer Architecture deals with high-level design issues.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Computer Organization deals with low-level design issues.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Architecture involves Logic (Instruction sets, Addressing modes, Data types, Cache optimization)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Organization involves Physical Components (Circuit design, Adders, Signals, Peripherals)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047" marR="47047" marT="47047" marB="47047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381000"/>
            <a:ext cx="10539465" cy="477838"/>
          </a:xfrm>
          <a:noFill/>
        </p:spPr>
        <p:txBody>
          <a:bodyPr wrap="none">
            <a:noAutofit/>
          </a:bodyPr>
          <a:lstStyle/>
          <a:p>
            <a:r>
              <a:rPr lang="en-US" altLang="en-US" sz="3600" dirty="0"/>
              <a:t>Anatomy: </a:t>
            </a:r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Five </a:t>
            </a:r>
            <a:r>
              <a:rPr lang="en-US" altLang="en-US" sz="3600" dirty="0"/>
              <a:t>components of any Computer (since 1946)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60412" y="1645923"/>
            <a:ext cx="10976801" cy="4873487"/>
            <a:chOff x="1008877" y="1391646"/>
            <a:chExt cx="10976801" cy="4873487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2727163" y="3017246"/>
              <a:ext cx="6856214" cy="2857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16388" name="Rectangle 4"/>
            <p:cNvSpPr>
              <a:spLocks noChangeArrowheads="1"/>
            </p:cNvSpPr>
            <p:nvPr/>
          </p:nvSpPr>
          <p:spPr bwMode="auto">
            <a:xfrm>
              <a:off x="1008877" y="1880596"/>
              <a:ext cx="3199567" cy="469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16389" name="Line 5"/>
            <p:cNvSpPr>
              <a:spLocks noChangeShapeType="1"/>
            </p:cNvSpPr>
            <p:nvPr/>
          </p:nvSpPr>
          <p:spPr bwMode="auto">
            <a:xfrm flipV="1">
              <a:off x="1008877" y="1391646"/>
              <a:ext cx="2048400" cy="482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0" name="Line 6"/>
            <p:cNvSpPr>
              <a:spLocks noChangeShapeType="1"/>
            </p:cNvSpPr>
            <p:nvPr/>
          </p:nvSpPr>
          <p:spPr bwMode="auto">
            <a:xfrm>
              <a:off x="3074205" y="1391646"/>
              <a:ext cx="20822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1" name="Line 7"/>
            <p:cNvSpPr>
              <a:spLocks noChangeShapeType="1"/>
            </p:cNvSpPr>
            <p:nvPr/>
          </p:nvSpPr>
          <p:spPr bwMode="auto">
            <a:xfrm flipH="1">
              <a:off x="4183050" y="1397996"/>
              <a:ext cx="981878" cy="469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2" name="Line 8"/>
            <p:cNvSpPr>
              <a:spLocks noChangeShapeType="1"/>
            </p:cNvSpPr>
            <p:nvPr/>
          </p:nvSpPr>
          <p:spPr bwMode="auto">
            <a:xfrm>
              <a:off x="5141807" y="1423396"/>
              <a:ext cx="0" cy="419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3" name="Line 9"/>
            <p:cNvSpPr>
              <a:spLocks noChangeShapeType="1"/>
            </p:cNvSpPr>
            <p:nvPr/>
          </p:nvSpPr>
          <p:spPr bwMode="auto">
            <a:xfrm flipH="1">
              <a:off x="4149192" y="1855196"/>
              <a:ext cx="981878" cy="520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4" name="Line 10"/>
            <p:cNvSpPr>
              <a:spLocks noChangeShapeType="1"/>
            </p:cNvSpPr>
            <p:nvPr/>
          </p:nvSpPr>
          <p:spPr bwMode="auto">
            <a:xfrm>
              <a:off x="1110451" y="2255246"/>
              <a:ext cx="25562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5" name="Line 11"/>
            <p:cNvSpPr>
              <a:spLocks noChangeShapeType="1"/>
            </p:cNvSpPr>
            <p:nvPr/>
          </p:nvSpPr>
          <p:spPr bwMode="auto">
            <a:xfrm>
              <a:off x="3836007" y="2267946"/>
              <a:ext cx="2200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6" name="Rectangle 12"/>
            <p:cNvSpPr>
              <a:spLocks noChangeArrowheads="1"/>
            </p:cNvSpPr>
            <p:nvPr/>
          </p:nvSpPr>
          <p:spPr bwMode="auto">
            <a:xfrm>
              <a:off x="1085057" y="1963147"/>
              <a:ext cx="2257028" cy="28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800" b="1">
                  <a:solidFill>
                    <a:schemeClr val="tx1"/>
                  </a:solidFill>
                  <a:latin typeface="Helvetica" pitchFamily="34" charset="0"/>
                </a:rPr>
                <a:t>Personal Computer</a:t>
              </a:r>
            </a:p>
          </p:txBody>
        </p:sp>
        <p:sp>
          <p:nvSpPr>
            <p:cNvPr id="16397" name="Rectangle 13"/>
            <p:cNvSpPr>
              <a:spLocks noChangeArrowheads="1"/>
            </p:cNvSpPr>
            <p:nvPr/>
          </p:nvSpPr>
          <p:spPr bwMode="auto">
            <a:xfrm>
              <a:off x="3235030" y="3423646"/>
              <a:ext cx="1946826" cy="2197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16398" name="Rectangle 14"/>
            <p:cNvSpPr>
              <a:spLocks noChangeArrowheads="1"/>
            </p:cNvSpPr>
            <p:nvPr/>
          </p:nvSpPr>
          <p:spPr bwMode="auto">
            <a:xfrm>
              <a:off x="3497219" y="3556996"/>
              <a:ext cx="1320874" cy="52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en-US" sz="1800" b="1">
                  <a:solidFill>
                    <a:schemeClr val="tx1"/>
                  </a:solidFill>
                  <a:latin typeface="Helvetica" pitchFamily="34" charset="0"/>
                </a:rPr>
                <a:t> Processor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b="1">
                  <a:solidFill>
                    <a:schemeClr val="tx1"/>
                  </a:solidFill>
                  <a:latin typeface="Helvetica" pitchFamily="34" charset="0"/>
                </a:rPr>
                <a:t> </a:t>
              </a:r>
            </a:p>
          </p:txBody>
        </p:sp>
        <p:sp>
          <p:nvSpPr>
            <p:cNvPr id="16399" name="Rectangle 15"/>
            <p:cNvSpPr>
              <a:spLocks noChangeArrowheads="1"/>
            </p:cNvSpPr>
            <p:nvPr/>
          </p:nvSpPr>
          <p:spPr bwMode="auto">
            <a:xfrm>
              <a:off x="5435790" y="3423646"/>
              <a:ext cx="1777537" cy="222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16400" name="Rectangle 16"/>
            <p:cNvSpPr>
              <a:spLocks noChangeArrowheads="1"/>
            </p:cNvSpPr>
            <p:nvPr/>
          </p:nvSpPr>
          <p:spPr bwMode="auto">
            <a:xfrm>
              <a:off x="7433403" y="3423646"/>
              <a:ext cx="1777537" cy="222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16401" name="Rectangle 17"/>
            <p:cNvSpPr>
              <a:spLocks noChangeArrowheads="1"/>
            </p:cNvSpPr>
            <p:nvPr/>
          </p:nvSpPr>
          <p:spPr bwMode="auto">
            <a:xfrm>
              <a:off x="3582073" y="3112497"/>
              <a:ext cx="1218282" cy="28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800" b="1">
                  <a:solidFill>
                    <a:schemeClr val="tx1"/>
                  </a:solidFill>
                  <a:latin typeface="Helvetica" pitchFamily="34" charset="0"/>
                </a:rPr>
                <a:t>Computer</a:t>
              </a:r>
            </a:p>
          </p:txBody>
        </p:sp>
        <p:sp>
          <p:nvSpPr>
            <p:cNvPr id="16402" name="AutoShape 18"/>
            <p:cNvSpPr>
              <a:spLocks noChangeArrowheads="1"/>
            </p:cNvSpPr>
            <p:nvPr/>
          </p:nvSpPr>
          <p:spPr bwMode="auto">
            <a:xfrm>
              <a:off x="3505893" y="4109446"/>
              <a:ext cx="1438959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16403" name="AutoShape 19"/>
            <p:cNvSpPr>
              <a:spLocks noChangeArrowheads="1"/>
            </p:cNvSpPr>
            <p:nvPr/>
          </p:nvSpPr>
          <p:spPr bwMode="auto">
            <a:xfrm>
              <a:off x="3505893" y="4871446"/>
              <a:ext cx="1438959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16404" name="Rectangle 20"/>
            <p:cNvSpPr>
              <a:spLocks noChangeArrowheads="1"/>
            </p:cNvSpPr>
            <p:nvPr/>
          </p:nvSpPr>
          <p:spPr bwMode="auto">
            <a:xfrm>
              <a:off x="3742419" y="4185646"/>
              <a:ext cx="948978" cy="52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en-US" sz="1800" b="1">
                  <a:latin typeface="Helvetica" pitchFamily="34" charset="0"/>
                </a:rPr>
                <a:t>Control</a:t>
              </a: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(“brain”)</a:t>
              </a: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</p:txBody>
        </p:sp>
        <p:sp>
          <p:nvSpPr>
            <p:cNvPr id="16405" name="Rectangle 21"/>
            <p:cNvSpPr>
              <a:spLocks noChangeArrowheads="1"/>
            </p:cNvSpPr>
            <p:nvPr/>
          </p:nvSpPr>
          <p:spPr bwMode="auto">
            <a:xfrm>
              <a:off x="3633669" y="4947647"/>
              <a:ext cx="1115690" cy="52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en-US" sz="1800" b="1">
                  <a:latin typeface="Helvetica" pitchFamily="34" charset="0"/>
                </a:rPr>
                <a:t>Datapath</a:t>
              </a: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(“brawn”)</a:t>
              </a: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</p:txBody>
        </p:sp>
        <p:sp>
          <p:nvSpPr>
            <p:cNvPr id="16406" name="Rectangle 22"/>
            <p:cNvSpPr>
              <a:spLocks noChangeArrowheads="1"/>
            </p:cNvSpPr>
            <p:nvPr/>
          </p:nvSpPr>
          <p:spPr bwMode="auto">
            <a:xfrm>
              <a:off x="5545828" y="3620496"/>
              <a:ext cx="1231106" cy="1934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800" b="1">
                  <a:latin typeface="Helvetica" pitchFamily="34" charset="0"/>
                </a:rPr>
                <a:t>Memory</a:t>
              </a: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  <a:p>
              <a:pPr>
                <a:lnSpc>
                  <a:spcPct val="85000"/>
                </a:lnSpc>
              </a:pP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  <a:p>
              <a:pPr>
                <a:lnSpc>
                  <a:spcPct val="85000"/>
                </a:lnSpc>
              </a:pP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  <a:p>
              <a:pPr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(where 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programs, 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data 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live when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running)</a:t>
              </a: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</p:txBody>
        </p:sp>
        <p:sp>
          <p:nvSpPr>
            <p:cNvPr id="16407" name="Rectangle 23"/>
            <p:cNvSpPr>
              <a:spLocks noChangeArrowheads="1"/>
            </p:cNvSpPr>
            <p:nvPr/>
          </p:nvSpPr>
          <p:spPr bwMode="auto">
            <a:xfrm>
              <a:off x="7611157" y="3620497"/>
              <a:ext cx="1000274" cy="28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800" b="1">
                  <a:solidFill>
                    <a:schemeClr val="tx1"/>
                  </a:solidFill>
                  <a:latin typeface="Helvetica" pitchFamily="34" charset="0"/>
                </a:rPr>
                <a:t>Devices</a:t>
              </a:r>
            </a:p>
          </p:txBody>
        </p:sp>
        <p:sp>
          <p:nvSpPr>
            <p:cNvPr id="16408" name="AutoShape 24"/>
            <p:cNvSpPr>
              <a:spLocks noChangeArrowheads="1"/>
            </p:cNvSpPr>
            <p:nvPr/>
          </p:nvSpPr>
          <p:spPr bwMode="auto">
            <a:xfrm>
              <a:off x="7602692" y="3957046"/>
              <a:ext cx="1438959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16409" name="AutoShape 25"/>
            <p:cNvSpPr>
              <a:spLocks noChangeArrowheads="1"/>
            </p:cNvSpPr>
            <p:nvPr/>
          </p:nvSpPr>
          <p:spPr bwMode="auto">
            <a:xfrm>
              <a:off x="7602692" y="4922246"/>
              <a:ext cx="1438959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16410" name="Rectangle 26"/>
            <p:cNvSpPr>
              <a:spLocks noChangeArrowheads="1"/>
            </p:cNvSpPr>
            <p:nvPr/>
          </p:nvSpPr>
          <p:spPr bwMode="auto">
            <a:xfrm>
              <a:off x="7678873" y="4128497"/>
              <a:ext cx="692497" cy="28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800" b="1">
                  <a:latin typeface="Helvetica" pitchFamily="34" charset="0"/>
                </a:rPr>
                <a:t>Input</a:t>
              </a: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</p:txBody>
        </p:sp>
        <p:sp>
          <p:nvSpPr>
            <p:cNvPr id="16411" name="Rectangle 27"/>
            <p:cNvSpPr>
              <a:spLocks noChangeArrowheads="1"/>
            </p:cNvSpPr>
            <p:nvPr/>
          </p:nvSpPr>
          <p:spPr bwMode="auto">
            <a:xfrm>
              <a:off x="7678872" y="5093697"/>
              <a:ext cx="884858" cy="28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800" b="1">
                  <a:latin typeface="Helvetica" pitchFamily="34" charset="0"/>
                </a:rPr>
                <a:t>Output</a:t>
              </a:r>
              <a:endParaRPr lang="en-US" altLang="en-US" sz="1800" b="1">
                <a:solidFill>
                  <a:schemeClr val="tx1"/>
                </a:solidFill>
                <a:latin typeface="Helvetica" pitchFamily="34" charset="0"/>
              </a:endParaRPr>
            </a:p>
          </p:txBody>
        </p:sp>
        <p:sp>
          <p:nvSpPr>
            <p:cNvPr id="16412" name="Text Box 28"/>
            <p:cNvSpPr txBox="1">
              <a:spLocks noChangeArrowheads="1"/>
            </p:cNvSpPr>
            <p:nvPr/>
          </p:nvSpPr>
          <p:spPr bwMode="auto">
            <a:xfrm>
              <a:off x="9701879" y="3042647"/>
              <a:ext cx="151035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r>
                <a:rPr lang="en-US" altLang="en-US" sz="2000" b="1">
                  <a:solidFill>
                    <a:schemeClr val="hlink"/>
                  </a:solidFill>
                  <a:latin typeface="Helvetica" pitchFamily="34" charset="0"/>
                </a:rPr>
                <a:t>Keyboard, </a:t>
              </a:r>
              <a:br>
                <a:rPr lang="en-US" altLang="en-US" sz="2000" b="1">
                  <a:solidFill>
                    <a:schemeClr val="hlink"/>
                  </a:solidFill>
                  <a:latin typeface="Helvetica" pitchFamily="34" charset="0"/>
                </a:rPr>
              </a:br>
              <a:r>
                <a:rPr lang="en-US" altLang="en-US" sz="2000" b="1">
                  <a:solidFill>
                    <a:schemeClr val="hlink"/>
                  </a:solidFill>
                  <a:latin typeface="Helvetica" pitchFamily="34" charset="0"/>
                </a:rPr>
                <a:t>Mouse</a:t>
              </a:r>
              <a:endParaRPr lang="en-US" altLang="en-US" sz="2000">
                <a:latin typeface="Helvetica" pitchFamily="34" charset="0"/>
              </a:endParaRPr>
            </a:p>
          </p:txBody>
        </p:sp>
        <p:sp>
          <p:nvSpPr>
            <p:cNvPr id="16413" name="Text Box 29"/>
            <p:cNvSpPr txBox="1">
              <a:spLocks noChangeArrowheads="1"/>
            </p:cNvSpPr>
            <p:nvPr/>
          </p:nvSpPr>
          <p:spPr bwMode="auto">
            <a:xfrm>
              <a:off x="9905026" y="5557247"/>
              <a:ext cx="123783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r>
                <a:rPr lang="en-US" altLang="en-US" sz="2000" b="1">
                  <a:solidFill>
                    <a:schemeClr val="hlink"/>
                  </a:solidFill>
                  <a:latin typeface="Helvetica" pitchFamily="34" charset="0"/>
                </a:rPr>
                <a:t>Display</a:t>
              </a:r>
              <a:r>
                <a:rPr lang="en-US" altLang="en-US" sz="2000">
                  <a:solidFill>
                    <a:schemeClr val="hlink"/>
                  </a:solidFill>
                  <a:latin typeface="Helvetica" pitchFamily="34" charset="0"/>
                </a:rPr>
                <a:t>, </a:t>
              </a:r>
              <a:br>
                <a:rPr lang="en-US" altLang="en-US" sz="2000">
                  <a:solidFill>
                    <a:schemeClr val="hlink"/>
                  </a:solidFill>
                  <a:latin typeface="Helvetica" pitchFamily="34" charset="0"/>
                </a:rPr>
              </a:br>
              <a:r>
                <a:rPr lang="en-US" altLang="en-US" sz="2000" b="1">
                  <a:solidFill>
                    <a:schemeClr val="hlink"/>
                  </a:solidFill>
                  <a:latin typeface="Helvetica" pitchFamily="34" charset="0"/>
                </a:rPr>
                <a:t>Printer</a:t>
              </a:r>
              <a:endParaRPr lang="en-US" altLang="en-US" sz="2000">
                <a:latin typeface="Helvetica" pitchFamily="34" charset="0"/>
              </a:endParaRPr>
            </a:p>
          </p:txBody>
        </p:sp>
        <p:sp>
          <p:nvSpPr>
            <p:cNvPr id="16414" name="Line 30"/>
            <p:cNvSpPr>
              <a:spLocks noChangeShapeType="1"/>
            </p:cNvSpPr>
            <p:nvPr/>
          </p:nvSpPr>
          <p:spPr bwMode="auto">
            <a:xfrm>
              <a:off x="8889291" y="5176246"/>
              <a:ext cx="1117309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5" name="Line 31"/>
            <p:cNvSpPr>
              <a:spLocks noChangeShapeType="1"/>
            </p:cNvSpPr>
            <p:nvPr/>
          </p:nvSpPr>
          <p:spPr bwMode="auto">
            <a:xfrm flipH="1">
              <a:off x="8787717" y="3499846"/>
              <a:ext cx="1015735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6" name="Text Box 32"/>
            <p:cNvSpPr txBox="1">
              <a:spLocks noChangeArrowheads="1"/>
            </p:cNvSpPr>
            <p:nvPr/>
          </p:nvSpPr>
          <p:spPr bwMode="auto">
            <a:xfrm>
              <a:off x="9751060" y="3505201"/>
              <a:ext cx="2234618" cy="160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r>
                <a:rPr lang="en-US" altLang="en-US" sz="2000" b="1">
                  <a:solidFill>
                    <a:schemeClr val="hlink"/>
                  </a:solidFill>
                  <a:latin typeface="Helvetica" pitchFamily="34" charset="0"/>
                </a:rPr>
                <a:t>Disk</a:t>
              </a:r>
              <a:r>
                <a:rPr lang="en-US" altLang="en-US" sz="2000">
                  <a:latin typeface="Helvetica" pitchFamily="34" charset="0"/>
                </a:rPr>
                <a:t> </a:t>
              </a:r>
              <a:br>
                <a:rPr lang="en-US" altLang="en-US" sz="2000">
                  <a:latin typeface="Helvetica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(where 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programs, 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data 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live when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>
                  <a:solidFill>
                    <a:schemeClr val="tx1"/>
                  </a:solidFill>
                  <a:latin typeface="Helvetica" pitchFamily="34" charset="0"/>
                </a:rPr>
                <a:t>not running)</a:t>
              </a:r>
            </a:p>
          </p:txBody>
        </p:sp>
        <p:sp>
          <p:nvSpPr>
            <p:cNvPr id="16417" name="Line 33"/>
            <p:cNvSpPr>
              <a:spLocks noChangeShapeType="1"/>
            </p:cNvSpPr>
            <p:nvPr/>
          </p:nvSpPr>
          <p:spPr bwMode="auto">
            <a:xfrm flipH="1" flipV="1">
              <a:off x="8889291" y="4414246"/>
              <a:ext cx="914162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8" name="Line 34"/>
            <p:cNvSpPr>
              <a:spLocks noChangeShapeType="1"/>
            </p:cNvSpPr>
            <p:nvPr/>
          </p:nvSpPr>
          <p:spPr bwMode="auto">
            <a:xfrm flipV="1">
              <a:off x="8889291" y="4795246"/>
              <a:ext cx="914162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0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11015" y="103189"/>
            <a:ext cx="10489585" cy="865186"/>
          </a:xfrm>
        </p:spPr>
        <p:txBody>
          <a:bodyPr lIns="92160" tIns="46080" rIns="92160" bIns="46080" anchor="ctr">
            <a:noAutofit/>
          </a:bodyPr>
          <a:lstStyle/>
          <a:p>
            <a:pPr defTabSz="457200">
              <a:lnSpc>
                <a:spcPct val="90000"/>
              </a:lnSpc>
              <a:buClr>
                <a:srgbClr val="000099"/>
              </a:buClr>
              <a:tabLst>
                <a:tab pos="0" algn="l"/>
                <a:tab pos="908050" algn="l"/>
                <a:tab pos="1817688" algn="l"/>
                <a:tab pos="2727325" algn="l"/>
                <a:tab pos="3636963" algn="l"/>
                <a:tab pos="4546600" algn="l"/>
                <a:tab pos="5456238" algn="l"/>
                <a:tab pos="6365875" algn="l"/>
                <a:tab pos="7275513" algn="l"/>
                <a:tab pos="8185150" algn="l"/>
                <a:tab pos="9094788" algn="l"/>
                <a:tab pos="10004425" algn="l"/>
                <a:tab pos="10914063" algn="l"/>
              </a:tabLst>
            </a:pPr>
            <a:r>
              <a:rPr lang="en-GB" altLang="en-US" dirty="0"/>
              <a:t>Computer System Structure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947452" y="795105"/>
            <a:ext cx="9852634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1026317" y="968375"/>
            <a:ext cx="10447261" cy="5519738"/>
            <a:chOff x="1200" y="912"/>
            <a:chExt cx="3743" cy="2721"/>
          </a:xfrm>
        </p:grpSpPr>
        <p:sp>
          <p:nvSpPr>
            <p:cNvPr id="17413" name="Rectangle 5"/>
            <p:cNvSpPr>
              <a:spLocks noChangeArrowheads="1"/>
            </p:cNvSpPr>
            <p:nvPr/>
          </p:nvSpPr>
          <p:spPr bwMode="auto">
            <a:xfrm>
              <a:off x="1624" y="1470"/>
              <a:ext cx="539" cy="327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160" tIns="46080" rIns="92160" bIns="46080" anchor="ctr"/>
            <a:lstStyle/>
            <a:p>
              <a:pPr algn="ctr"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600" b="1">
                  <a:solidFill>
                    <a:srgbClr val="000000"/>
                  </a:solidFill>
                  <a:cs typeface="Tahoma" pitchFamily="34" charset="0"/>
                </a:rPr>
                <a:t>CPU</a:t>
              </a:r>
            </a:p>
          </p:txBody>
        </p:sp>
        <p:sp>
          <p:nvSpPr>
            <p:cNvPr id="17414" name="Rectangle 6"/>
            <p:cNvSpPr>
              <a:spLocks noChangeArrowheads="1"/>
            </p:cNvSpPr>
            <p:nvPr/>
          </p:nvSpPr>
          <p:spPr bwMode="auto">
            <a:xfrm>
              <a:off x="3970" y="2071"/>
              <a:ext cx="30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2160" tIns="46080" rIns="92160" bIns="4608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I/O BUS</a:t>
              </a:r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>
              <a:off x="2167" y="1625"/>
              <a:ext cx="679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6" name="Rectangle 8"/>
            <p:cNvSpPr>
              <a:spLocks noChangeArrowheads="1"/>
            </p:cNvSpPr>
            <p:nvPr/>
          </p:nvSpPr>
          <p:spPr bwMode="auto">
            <a:xfrm>
              <a:off x="2824" y="1470"/>
              <a:ext cx="537" cy="343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160" tIns="46080" rIns="92160" bIns="46080" anchor="ctr"/>
            <a:lstStyle/>
            <a:p>
              <a:pPr algn="ctr"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600" b="1">
                  <a:solidFill>
                    <a:srgbClr val="000000"/>
                  </a:solidFill>
                  <a:cs typeface="Tahoma" pitchFamily="34" charset="0"/>
                </a:rPr>
                <a:t>Bridge</a:t>
              </a:r>
            </a:p>
          </p:txBody>
        </p:sp>
        <p:sp>
          <p:nvSpPr>
            <p:cNvPr id="17417" name="Line 9"/>
            <p:cNvSpPr>
              <a:spLocks noChangeShapeType="1"/>
            </p:cNvSpPr>
            <p:nvPr/>
          </p:nvSpPr>
          <p:spPr bwMode="auto">
            <a:xfrm>
              <a:off x="3365" y="1625"/>
              <a:ext cx="695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18" name="Group 10"/>
            <p:cNvGrpSpPr>
              <a:grpSpLocks/>
            </p:cNvGrpSpPr>
            <p:nvPr/>
          </p:nvGrpSpPr>
          <p:grpSpPr bwMode="auto">
            <a:xfrm>
              <a:off x="4052" y="1205"/>
              <a:ext cx="790" cy="591"/>
              <a:chOff x="4052" y="1205"/>
              <a:chExt cx="790" cy="591"/>
            </a:xfrm>
          </p:grpSpPr>
          <p:sp>
            <p:nvSpPr>
              <p:cNvPr id="17446" name="Rectangle 11"/>
              <p:cNvSpPr>
                <a:spLocks noChangeArrowheads="1"/>
              </p:cNvSpPr>
              <p:nvPr/>
            </p:nvSpPr>
            <p:spPr bwMode="auto">
              <a:xfrm>
                <a:off x="4289" y="1205"/>
                <a:ext cx="554" cy="373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en-US"/>
              </a:p>
            </p:txBody>
          </p:sp>
          <p:sp>
            <p:nvSpPr>
              <p:cNvPr id="17447" name="Rectangle 12"/>
              <p:cNvSpPr>
                <a:spLocks noChangeArrowheads="1"/>
              </p:cNvSpPr>
              <p:nvPr/>
            </p:nvSpPr>
            <p:spPr bwMode="auto">
              <a:xfrm>
                <a:off x="4171" y="1314"/>
                <a:ext cx="554" cy="373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en-US"/>
              </a:p>
            </p:txBody>
          </p:sp>
          <p:sp>
            <p:nvSpPr>
              <p:cNvPr id="17448" name="Rectangle 13"/>
              <p:cNvSpPr>
                <a:spLocks noChangeArrowheads="1"/>
              </p:cNvSpPr>
              <p:nvPr/>
            </p:nvSpPr>
            <p:spPr bwMode="auto">
              <a:xfrm>
                <a:off x="4052" y="1424"/>
                <a:ext cx="554" cy="373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2160" tIns="46080" rIns="92160" bIns="46080" anchor="ctr"/>
              <a:lstStyle/>
              <a:p>
                <a:pPr algn="ctr" defTabSz="457200"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altLang="en-US" sz="1600" b="1">
                    <a:solidFill>
                      <a:srgbClr val="000000"/>
                    </a:solidFill>
                    <a:cs typeface="Tahoma" pitchFamily="34" charset="0"/>
                  </a:rPr>
                  <a:t>Memory</a:t>
                </a:r>
              </a:p>
            </p:txBody>
          </p:sp>
        </p:grpSp>
        <p:sp>
          <p:nvSpPr>
            <p:cNvPr id="17419" name="Line 14"/>
            <p:cNvSpPr>
              <a:spLocks noChangeShapeType="1"/>
            </p:cNvSpPr>
            <p:nvPr/>
          </p:nvSpPr>
          <p:spPr bwMode="auto">
            <a:xfrm>
              <a:off x="3094" y="1817"/>
              <a:ext cx="1" cy="479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0" name="Rectangle 15"/>
            <p:cNvSpPr>
              <a:spLocks noChangeArrowheads="1"/>
            </p:cNvSpPr>
            <p:nvPr/>
          </p:nvSpPr>
          <p:spPr bwMode="auto">
            <a:xfrm>
              <a:off x="2961" y="3066"/>
              <a:ext cx="705" cy="567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160" tIns="46080" rIns="92160" bIns="46080" anchor="ctr"/>
            <a:lstStyle/>
            <a:p>
              <a:pPr algn="ctr"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KeyBoard</a:t>
              </a:r>
            </a:p>
            <a:p>
              <a:pPr algn="ctr"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Mouse</a:t>
              </a:r>
            </a:p>
            <a:p>
              <a:pPr algn="ctr"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Scanner</a:t>
              </a:r>
            </a:p>
          </p:txBody>
        </p:sp>
        <p:sp>
          <p:nvSpPr>
            <p:cNvPr id="17421" name="Line 16"/>
            <p:cNvSpPr>
              <a:spLocks noChangeShapeType="1"/>
            </p:cNvSpPr>
            <p:nvPr/>
          </p:nvSpPr>
          <p:spPr bwMode="auto">
            <a:xfrm>
              <a:off x="1200" y="2296"/>
              <a:ext cx="3743" cy="3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22" name="Group 17"/>
            <p:cNvGrpSpPr>
              <a:grpSpLocks/>
            </p:cNvGrpSpPr>
            <p:nvPr/>
          </p:nvGrpSpPr>
          <p:grpSpPr bwMode="auto">
            <a:xfrm>
              <a:off x="2277" y="2295"/>
              <a:ext cx="356" cy="1011"/>
              <a:chOff x="2277" y="2295"/>
              <a:chExt cx="356" cy="1011"/>
            </a:xfrm>
          </p:grpSpPr>
          <p:sp>
            <p:nvSpPr>
              <p:cNvPr id="17442" name="Rectangle 18"/>
              <p:cNvSpPr>
                <a:spLocks noChangeArrowheads="1"/>
              </p:cNvSpPr>
              <p:nvPr/>
            </p:nvSpPr>
            <p:spPr bwMode="auto">
              <a:xfrm>
                <a:off x="2277" y="3074"/>
                <a:ext cx="356" cy="232"/>
              </a:xfrm>
              <a:prstGeom prst="rect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2160" tIns="46080" rIns="92160" bIns="46080" anchor="ctr"/>
              <a:lstStyle/>
              <a:p>
                <a:pPr algn="ctr" defTabSz="457200"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altLang="en-US" sz="1400" b="1">
                    <a:solidFill>
                      <a:srgbClr val="000000"/>
                    </a:solidFill>
                    <a:cs typeface="Tahoma" pitchFamily="34" charset="0"/>
                  </a:rPr>
                  <a:t>LAN</a:t>
                </a:r>
              </a:p>
            </p:txBody>
          </p:sp>
          <p:sp>
            <p:nvSpPr>
              <p:cNvPr id="17443" name="Line 19"/>
              <p:cNvSpPr>
                <a:spLocks noChangeShapeType="1"/>
              </p:cNvSpPr>
              <p:nvPr/>
            </p:nvSpPr>
            <p:spPr bwMode="auto">
              <a:xfrm flipV="1">
                <a:off x="2484" y="2295"/>
                <a:ext cx="1" cy="24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4" name="Rectangle 20"/>
              <p:cNvSpPr>
                <a:spLocks noChangeArrowheads="1"/>
              </p:cNvSpPr>
              <p:nvPr/>
            </p:nvSpPr>
            <p:spPr bwMode="auto">
              <a:xfrm>
                <a:off x="2278" y="2521"/>
                <a:ext cx="227" cy="258"/>
              </a:xfrm>
              <a:prstGeom prst="rect">
                <a:avLst/>
              </a:prstGeom>
              <a:noFill/>
              <a:ln w="126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2160" tIns="46080" rIns="92160" bIns="46080">
                <a:spAutoFit/>
              </a:bodyPr>
              <a:lstStyle/>
              <a:p>
                <a:pPr defTabSz="457200"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altLang="en-US" sz="1400" b="1">
                    <a:solidFill>
                      <a:srgbClr val="000000"/>
                    </a:solidFill>
                    <a:cs typeface="Tahoma" pitchFamily="34" charset="0"/>
                  </a:rPr>
                  <a:t>Lan</a:t>
                </a:r>
              </a:p>
              <a:p>
                <a:pPr defTabSz="457200"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altLang="en-US" sz="1400" b="1">
                    <a:solidFill>
                      <a:srgbClr val="000000"/>
                    </a:solidFill>
                    <a:cs typeface="Tahoma" pitchFamily="34" charset="0"/>
                  </a:rPr>
                  <a:t>Adap</a:t>
                </a:r>
              </a:p>
            </p:txBody>
          </p:sp>
          <p:sp>
            <p:nvSpPr>
              <p:cNvPr id="17445" name="Line 21"/>
              <p:cNvSpPr>
                <a:spLocks noChangeShapeType="1"/>
              </p:cNvSpPr>
              <p:nvPr/>
            </p:nvSpPr>
            <p:spPr bwMode="auto">
              <a:xfrm>
                <a:off x="2476" y="2839"/>
                <a:ext cx="1" cy="239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23" name="Line 22"/>
            <p:cNvSpPr>
              <a:spLocks noChangeShapeType="1"/>
            </p:cNvSpPr>
            <p:nvPr/>
          </p:nvSpPr>
          <p:spPr bwMode="auto">
            <a:xfrm flipV="1">
              <a:off x="3295" y="2295"/>
              <a:ext cx="1" cy="24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Rectangle 23"/>
            <p:cNvSpPr>
              <a:spLocks noChangeArrowheads="1"/>
            </p:cNvSpPr>
            <p:nvPr/>
          </p:nvSpPr>
          <p:spPr bwMode="auto">
            <a:xfrm>
              <a:off x="3111" y="2521"/>
              <a:ext cx="203" cy="258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160" tIns="46080" rIns="92160" bIns="4608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USB</a:t>
              </a:r>
            </a:p>
            <a:p>
              <a:pPr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Hub</a:t>
              </a:r>
            </a:p>
          </p:txBody>
        </p:sp>
        <p:sp>
          <p:nvSpPr>
            <p:cNvPr id="17425" name="Line 24"/>
            <p:cNvSpPr>
              <a:spLocks noChangeShapeType="1"/>
            </p:cNvSpPr>
            <p:nvPr/>
          </p:nvSpPr>
          <p:spPr bwMode="auto">
            <a:xfrm>
              <a:off x="3308" y="2839"/>
              <a:ext cx="1" cy="239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Line 25"/>
            <p:cNvSpPr>
              <a:spLocks noChangeShapeType="1"/>
            </p:cNvSpPr>
            <p:nvPr/>
          </p:nvSpPr>
          <p:spPr bwMode="auto">
            <a:xfrm flipV="1">
              <a:off x="4285" y="2295"/>
              <a:ext cx="1" cy="24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26"/>
            <p:cNvSpPr>
              <a:spLocks noChangeShapeType="1"/>
            </p:cNvSpPr>
            <p:nvPr/>
          </p:nvSpPr>
          <p:spPr bwMode="auto">
            <a:xfrm flipV="1">
              <a:off x="4296" y="2838"/>
              <a:ext cx="1" cy="24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Rectangle 27"/>
            <p:cNvSpPr>
              <a:spLocks noChangeArrowheads="1"/>
            </p:cNvSpPr>
            <p:nvPr/>
          </p:nvSpPr>
          <p:spPr bwMode="auto">
            <a:xfrm>
              <a:off x="3977" y="2521"/>
              <a:ext cx="625" cy="261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160" tIns="46080" rIns="92160" bIns="46080">
              <a:spAutoFit/>
            </a:bodyPr>
            <a:lstStyle/>
            <a:p>
              <a:pPr algn="ctr"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Graphic</a:t>
              </a:r>
            </a:p>
            <a:p>
              <a:pPr algn="ctr"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Adapt</a:t>
              </a:r>
            </a:p>
          </p:txBody>
        </p:sp>
        <p:grpSp>
          <p:nvGrpSpPr>
            <p:cNvPr id="17429" name="Group 28"/>
            <p:cNvGrpSpPr>
              <a:grpSpLocks/>
            </p:cNvGrpSpPr>
            <p:nvPr/>
          </p:nvGrpSpPr>
          <p:grpSpPr bwMode="auto">
            <a:xfrm>
              <a:off x="3907" y="3086"/>
              <a:ext cx="694" cy="518"/>
              <a:chOff x="3907" y="3086"/>
              <a:chExt cx="694" cy="518"/>
            </a:xfrm>
          </p:grpSpPr>
          <p:sp>
            <p:nvSpPr>
              <p:cNvPr id="17439" name="Rectangle 29"/>
              <p:cNvSpPr>
                <a:spLocks noChangeArrowheads="1"/>
              </p:cNvSpPr>
              <p:nvPr/>
            </p:nvSpPr>
            <p:spPr bwMode="auto">
              <a:xfrm>
                <a:off x="4115" y="3086"/>
                <a:ext cx="487" cy="327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en-US"/>
              </a:p>
            </p:txBody>
          </p:sp>
          <p:sp>
            <p:nvSpPr>
              <p:cNvPr id="17440" name="Rectangle 30"/>
              <p:cNvSpPr>
                <a:spLocks noChangeArrowheads="1"/>
              </p:cNvSpPr>
              <p:nvPr/>
            </p:nvSpPr>
            <p:spPr bwMode="auto">
              <a:xfrm>
                <a:off x="4011" y="3182"/>
                <a:ext cx="487" cy="327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en-US"/>
              </a:p>
            </p:txBody>
          </p:sp>
          <p:sp>
            <p:nvSpPr>
              <p:cNvPr id="17441" name="Rectangle 31"/>
              <p:cNvSpPr>
                <a:spLocks noChangeArrowheads="1"/>
              </p:cNvSpPr>
              <p:nvPr/>
            </p:nvSpPr>
            <p:spPr bwMode="auto">
              <a:xfrm>
                <a:off x="3907" y="3278"/>
                <a:ext cx="487" cy="327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2160" tIns="46080" rIns="92160" bIns="46080" anchor="ctr"/>
              <a:lstStyle/>
              <a:p>
                <a:pPr algn="ctr" defTabSz="457200"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altLang="en-US" sz="1400" b="1">
                    <a:solidFill>
                      <a:srgbClr val="000000"/>
                    </a:solidFill>
                    <a:cs typeface="Tahoma" pitchFamily="34" charset="0"/>
                  </a:rPr>
                  <a:t>Video</a:t>
                </a:r>
              </a:p>
              <a:p>
                <a:pPr algn="ctr" defTabSz="457200">
                  <a:buClr>
                    <a:srgbClr val="000000"/>
                  </a:buClr>
                  <a:buSzPct val="100000"/>
                  <a:buFont typeface="Arial" pitchFamily="34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altLang="en-US" sz="1400" b="1">
                    <a:solidFill>
                      <a:srgbClr val="000000"/>
                    </a:solidFill>
                    <a:cs typeface="Tahoma" pitchFamily="34" charset="0"/>
                  </a:rPr>
                  <a:t>Buffer</a:t>
                </a:r>
              </a:p>
            </p:txBody>
          </p:sp>
        </p:grpSp>
        <p:sp>
          <p:nvSpPr>
            <p:cNvPr id="17430" name="Rectangle 32"/>
            <p:cNvSpPr>
              <a:spLocks noChangeArrowheads="1"/>
            </p:cNvSpPr>
            <p:nvPr/>
          </p:nvSpPr>
          <p:spPr bwMode="auto">
            <a:xfrm>
              <a:off x="3386" y="1421"/>
              <a:ext cx="36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2160" tIns="46080" rIns="92160" bIns="4608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Mem BUS</a:t>
              </a:r>
            </a:p>
          </p:txBody>
        </p:sp>
        <p:sp>
          <p:nvSpPr>
            <p:cNvPr id="17431" name="Rectangle 33"/>
            <p:cNvSpPr>
              <a:spLocks noChangeArrowheads="1"/>
            </p:cNvSpPr>
            <p:nvPr/>
          </p:nvSpPr>
          <p:spPr bwMode="auto">
            <a:xfrm>
              <a:off x="2201" y="1445"/>
              <a:ext cx="35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2160" tIns="46080" rIns="92160" bIns="4608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CPU BUS</a:t>
              </a:r>
            </a:p>
          </p:txBody>
        </p:sp>
        <p:sp>
          <p:nvSpPr>
            <p:cNvPr id="17432" name="Rectangle 34"/>
            <p:cNvSpPr>
              <a:spLocks noChangeArrowheads="1"/>
            </p:cNvSpPr>
            <p:nvPr/>
          </p:nvSpPr>
          <p:spPr bwMode="auto">
            <a:xfrm>
              <a:off x="1624" y="912"/>
              <a:ext cx="539" cy="327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160" tIns="46080" rIns="92160" bIns="46080" anchor="ctr"/>
            <a:lstStyle/>
            <a:p>
              <a:pPr algn="ctr"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600" b="1">
                  <a:solidFill>
                    <a:srgbClr val="000000"/>
                  </a:solidFill>
                  <a:cs typeface="Tahoma" pitchFamily="34" charset="0"/>
                </a:rPr>
                <a:t>Cache</a:t>
              </a:r>
            </a:p>
          </p:txBody>
        </p:sp>
        <p:sp>
          <p:nvSpPr>
            <p:cNvPr id="17433" name="Line 35"/>
            <p:cNvSpPr>
              <a:spLocks noChangeShapeType="1"/>
            </p:cNvSpPr>
            <p:nvPr/>
          </p:nvSpPr>
          <p:spPr bwMode="auto">
            <a:xfrm flipV="1">
              <a:off x="1807" y="2295"/>
              <a:ext cx="1" cy="24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Rectangle 36"/>
            <p:cNvSpPr>
              <a:spLocks noChangeArrowheads="1"/>
            </p:cNvSpPr>
            <p:nvPr/>
          </p:nvSpPr>
          <p:spPr bwMode="auto">
            <a:xfrm>
              <a:off x="1488" y="2521"/>
              <a:ext cx="324" cy="258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160" tIns="46080" rIns="92160" bIns="4608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Scsi/IDE</a:t>
              </a:r>
            </a:p>
            <a:p>
              <a:pPr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Adap</a:t>
              </a:r>
            </a:p>
          </p:txBody>
        </p:sp>
        <p:sp>
          <p:nvSpPr>
            <p:cNvPr id="17435" name="Line 37"/>
            <p:cNvSpPr>
              <a:spLocks noChangeShapeType="1"/>
            </p:cNvSpPr>
            <p:nvPr/>
          </p:nvSpPr>
          <p:spPr bwMode="auto">
            <a:xfrm>
              <a:off x="1807" y="2839"/>
              <a:ext cx="1" cy="239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Rectangle 38"/>
            <p:cNvSpPr>
              <a:spLocks noChangeArrowheads="1"/>
            </p:cNvSpPr>
            <p:nvPr/>
          </p:nvSpPr>
          <p:spPr bwMode="auto">
            <a:xfrm>
              <a:off x="1240" y="2879"/>
              <a:ext cx="488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2160" tIns="46080" rIns="92160" bIns="46080" anchor="ctr"/>
            <a:lstStyle/>
            <a:p>
              <a:pPr algn="ctr"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Scsi Bus</a:t>
              </a:r>
            </a:p>
          </p:txBody>
        </p:sp>
        <p:sp>
          <p:nvSpPr>
            <p:cNvPr id="17437" name="Rectangle 39"/>
            <p:cNvSpPr>
              <a:spLocks noChangeArrowheads="1"/>
            </p:cNvSpPr>
            <p:nvPr/>
          </p:nvSpPr>
          <p:spPr bwMode="auto">
            <a:xfrm>
              <a:off x="1609" y="3069"/>
              <a:ext cx="213" cy="258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160" tIns="46080" rIns="92160" bIns="4608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Hard</a:t>
              </a:r>
            </a:p>
            <a:p>
              <a:pPr defTabSz="457200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en-US" sz="1400" b="1">
                  <a:solidFill>
                    <a:srgbClr val="000000"/>
                  </a:solidFill>
                  <a:cs typeface="Tahoma" pitchFamily="34" charset="0"/>
                </a:rPr>
                <a:t>Disk</a:t>
              </a:r>
            </a:p>
          </p:txBody>
        </p:sp>
        <p:sp>
          <p:nvSpPr>
            <p:cNvPr id="17438" name="Line 40"/>
            <p:cNvSpPr>
              <a:spLocks noChangeShapeType="1"/>
            </p:cNvSpPr>
            <p:nvPr/>
          </p:nvSpPr>
          <p:spPr bwMode="auto">
            <a:xfrm flipV="1">
              <a:off x="1898" y="1231"/>
              <a:ext cx="1" cy="242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Ganesh Neelakanta Iyer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615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17604</TotalTime>
  <Words>3705</Words>
  <Application>Microsoft Office PowerPoint</Application>
  <PresentationFormat>Custom</PresentationFormat>
  <Paragraphs>781</Paragraphs>
  <Slides>63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GaneshTemplate</vt:lpstr>
      <vt:lpstr>1_GaneshTemplate</vt:lpstr>
      <vt:lpstr>15CSE301  Computer Organization and Architecture</vt:lpstr>
      <vt:lpstr>About Me</vt:lpstr>
      <vt:lpstr>Organization vs Architecture</vt:lpstr>
      <vt:lpstr>Organization</vt:lpstr>
      <vt:lpstr>Architecture</vt:lpstr>
      <vt:lpstr>Computer Architecture is the “What”  Computer Organization is the “How”</vt:lpstr>
      <vt:lpstr>Organization vs Architecture</vt:lpstr>
      <vt:lpstr>Anatomy:  Five components of any Computer (since 1946)</vt:lpstr>
      <vt:lpstr>Computer System Structure</vt:lpstr>
      <vt:lpstr>The Instruction Set: a Critical Interface</vt:lpstr>
      <vt:lpstr>Instruction Set Architecture (ISA)</vt:lpstr>
      <vt:lpstr>Interface Design</vt:lpstr>
      <vt:lpstr>Instruction Set Architecture</vt:lpstr>
      <vt:lpstr>Levels of Representation</vt:lpstr>
      <vt:lpstr>Levels of transformation</vt:lpstr>
      <vt:lpstr>ISA</vt:lpstr>
      <vt:lpstr>ISA</vt:lpstr>
      <vt:lpstr>ISA</vt:lpstr>
      <vt:lpstr>Instruction Set Design Issues</vt:lpstr>
      <vt:lpstr>Evolution of Instruction Sets</vt:lpstr>
      <vt:lpstr>Classifying ISAs</vt:lpstr>
      <vt:lpstr>Operand Locations in Four ISA Classes</vt:lpstr>
      <vt:lpstr>Code Sequence  C = A + B for Four Instruction Sets</vt:lpstr>
      <vt:lpstr>More About General Purpose Registers</vt:lpstr>
      <vt:lpstr>Stack Architectures</vt:lpstr>
      <vt:lpstr>Stacks: Pros and 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Self-Practice Compute f=(a-b)/(c-d*e) using various ISA Architectures </vt:lpstr>
      <vt:lpstr>RECAP: Instruction Execution Cycle</vt:lpstr>
      <vt:lpstr>Key words</vt:lpstr>
      <vt:lpstr>Key words</vt:lpstr>
      <vt:lpstr>The instruction cycle</vt:lpstr>
      <vt:lpstr>The instruction cycle</vt:lpstr>
      <vt:lpstr>The instruction cycle</vt:lpstr>
      <vt:lpstr>Little Endian vs Big Endian </vt:lpstr>
      <vt:lpstr>Big Endian vs. Little Endian</vt:lpstr>
      <vt:lpstr>Endian Byte Order</vt:lpstr>
      <vt:lpstr>Standard…What Standard?</vt:lpstr>
      <vt:lpstr>PowerPoint Presentation</vt:lpstr>
      <vt:lpstr>PowerPoint Presentation</vt:lpstr>
      <vt:lpstr>RISC vs CISC</vt:lpstr>
      <vt:lpstr>CISC-  Complex Instruction Set Computer </vt:lpstr>
      <vt:lpstr>RISC</vt:lpstr>
      <vt:lpstr>RISC</vt:lpstr>
      <vt:lpstr>Reduced Instruction Set Computer</vt:lpstr>
      <vt:lpstr>Example: MUL instruction</vt:lpstr>
      <vt:lpstr>CISC vs RISC</vt:lpstr>
      <vt:lpstr>Processor Architecture based on memory usage</vt:lpstr>
      <vt:lpstr>Harvard Architecture</vt:lpstr>
      <vt:lpstr>Von Neumann Architecture</vt:lpstr>
      <vt:lpstr>Differences</vt:lpstr>
      <vt:lpstr>Addressing Modes</vt:lpstr>
      <vt:lpstr>Addressing Modes</vt:lpstr>
      <vt:lpstr>Addressing Modes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Dr. Ganesh Neelakanta Iyer</cp:lastModifiedBy>
  <cp:revision>190</cp:revision>
  <dcterms:created xsi:type="dcterms:W3CDTF">2018-06-04T08:25:54Z</dcterms:created>
  <dcterms:modified xsi:type="dcterms:W3CDTF">2019-06-08T03:27:39Z</dcterms:modified>
</cp:coreProperties>
</file>